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handoutMasterIdLst>
    <p:handoutMasterId r:id="rId61"/>
  </p:handoutMasterIdLst>
  <p:sldIdLst>
    <p:sldId id="256" r:id="rId2"/>
    <p:sldId id="257" r:id="rId3"/>
    <p:sldId id="258" r:id="rId4"/>
    <p:sldId id="261" r:id="rId5"/>
    <p:sldId id="275" r:id="rId6"/>
    <p:sldId id="272" r:id="rId7"/>
    <p:sldId id="267" r:id="rId8"/>
    <p:sldId id="266" r:id="rId9"/>
    <p:sldId id="294" r:id="rId10"/>
    <p:sldId id="260" r:id="rId11"/>
    <p:sldId id="278" r:id="rId12"/>
    <p:sldId id="293" r:id="rId13"/>
    <p:sldId id="320" r:id="rId14"/>
    <p:sldId id="274" r:id="rId15"/>
    <p:sldId id="280" r:id="rId16"/>
    <p:sldId id="259" r:id="rId17"/>
    <p:sldId id="295" r:id="rId18"/>
    <p:sldId id="296" r:id="rId19"/>
    <p:sldId id="297" r:id="rId20"/>
    <p:sldId id="298" r:id="rId21"/>
    <p:sldId id="310" r:id="rId22"/>
    <p:sldId id="312" r:id="rId23"/>
    <p:sldId id="299" r:id="rId24"/>
    <p:sldId id="309" r:id="rId25"/>
    <p:sldId id="311" r:id="rId26"/>
    <p:sldId id="300" r:id="rId27"/>
    <p:sldId id="301" r:id="rId28"/>
    <p:sldId id="302" r:id="rId29"/>
    <p:sldId id="303" r:id="rId30"/>
    <p:sldId id="304" r:id="rId31"/>
    <p:sldId id="313" r:id="rId32"/>
    <p:sldId id="305" r:id="rId33"/>
    <p:sldId id="307" r:id="rId34"/>
    <p:sldId id="306" r:id="rId35"/>
    <p:sldId id="314" r:id="rId36"/>
    <p:sldId id="308" r:id="rId37"/>
    <p:sldId id="321" r:id="rId38"/>
    <p:sldId id="322" r:id="rId39"/>
    <p:sldId id="323" r:id="rId40"/>
    <p:sldId id="324" r:id="rId41"/>
    <p:sldId id="325" r:id="rId42"/>
    <p:sldId id="326" r:id="rId43"/>
    <p:sldId id="327" r:id="rId44"/>
    <p:sldId id="329" r:id="rId45"/>
    <p:sldId id="330" r:id="rId46"/>
    <p:sldId id="331" r:id="rId47"/>
    <p:sldId id="332" r:id="rId48"/>
    <p:sldId id="333" r:id="rId49"/>
    <p:sldId id="334" r:id="rId50"/>
    <p:sldId id="335" r:id="rId51"/>
    <p:sldId id="336" r:id="rId52"/>
    <p:sldId id="277" r:id="rId53"/>
    <p:sldId id="316" r:id="rId54"/>
    <p:sldId id="282" r:id="rId55"/>
    <p:sldId id="317" r:id="rId56"/>
    <p:sldId id="291" r:id="rId57"/>
    <p:sldId id="318" r:id="rId58"/>
    <p:sldId id="281" r:id="rId59"/>
  </p:sldIdLst>
  <p:sldSz cx="18288000" cy="10287000"/>
  <p:notesSz cx="6858000" cy="9144000"/>
  <p:embeddedFontLst>
    <p:embeddedFont>
      <p:font typeface="Calibri" panose="020F0502020204030204" pitchFamily="34" charset="0"/>
      <p:regular r:id="rId62"/>
      <p:bold r:id="rId63"/>
      <p:italic r:id="rId64"/>
      <p:boldItalic r:id="rId65"/>
    </p:embeddedFont>
    <p:embeddedFont>
      <p:font typeface="Halant Medium" panose="020B0604020202020204" charset="0"/>
      <p:regular r:id="rId66"/>
    </p:embeddedFont>
    <p:embeddedFont>
      <p:font typeface="HK Grotesk Bold" panose="020B0604020202020204"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22" autoAdjust="0"/>
  </p:normalViewPr>
  <p:slideViewPr>
    <p:cSldViewPr>
      <p:cViewPr varScale="1">
        <p:scale>
          <a:sx n="52" d="100"/>
          <a:sy n="52" d="100"/>
        </p:scale>
        <p:origin x="130" y="1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40E23-7405-49C4-8D3D-2C933A17F7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231E6BC0-5729-4098-8FB6-593B0D7540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047FFC-550D-4E17-882E-609FD4F8F741}" type="datetimeFigureOut">
              <a:rPr lang="fr-FR" smtClean="0"/>
              <a:t>10/01/2025</a:t>
            </a:fld>
            <a:endParaRPr lang="fr-FR"/>
          </a:p>
        </p:txBody>
      </p:sp>
      <p:sp>
        <p:nvSpPr>
          <p:cNvPr id="4" name="Footer Placeholder 3">
            <a:extLst>
              <a:ext uri="{FF2B5EF4-FFF2-40B4-BE49-F238E27FC236}">
                <a16:creationId xmlns:a16="http://schemas.microsoft.com/office/drawing/2014/main" id="{7287D80A-2D7F-4FC8-89A4-6F28DD2C1E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E34C6486-8F96-4B8A-B770-F493D2B445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751089-B2F1-4470-8BCB-AADCDE962A82}" type="slidenum">
              <a:rPr lang="fr-FR" smtClean="0"/>
              <a:t>‹#›</a:t>
            </a:fld>
            <a:endParaRPr lang="fr-FR"/>
          </a:p>
        </p:txBody>
      </p:sp>
    </p:spTree>
    <p:extLst>
      <p:ext uri="{BB962C8B-B14F-4D97-AF65-F5344CB8AC3E}">
        <p14:creationId xmlns:p14="http://schemas.microsoft.com/office/powerpoint/2010/main" val="1767595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5824F-0C2D-43F8-9C98-D56136C43662}" type="datetimeFigureOut">
              <a:rPr lang="fr-FR" smtClean="0"/>
              <a:t>10/01/2025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FEC4C-4E8F-45B2-B4FF-1296997A702D}" type="slidenum">
              <a:rPr lang="fr-FR" smtClean="0"/>
              <a:t>‹#›</a:t>
            </a:fld>
            <a:endParaRPr lang="fr-FR"/>
          </a:p>
        </p:txBody>
      </p:sp>
    </p:spTree>
    <p:extLst>
      <p:ext uri="{BB962C8B-B14F-4D97-AF65-F5344CB8AC3E}">
        <p14:creationId xmlns:p14="http://schemas.microsoft.com/office/powerpoint/2010/main" val="157045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3400" y="3009900"/>
            <a:ext cx="10724012" cy="6768526"/>
            <a:chOff x="-660400" y="-2528151"/>
            <a:chExt cx="14298683" cy="9024701"/>
          </a:xfrm>
        </p:grpSpPr>
        <p:sp>
          <p:nvSpPr>
            <p:cNvPr id="3" name="TextBox 3"/>
            <p:cNvSpPr txBox="1"/>
            <p:nvPr/>
          </p:nvSpPr>
          <p:spPr>
            <a:xfrm>
              <a:off x="-254000" y="3161449"/>
              <a:ext cx="9499198" cy="3335101"/>
            </a:xfrm>
            <a:prstGeom prst="rect">
              <a:avLst/>
            </a:prstGeom>
          </p:spPr>
          <p:txBody>
            <a:bodyPr lIns="0" tIns="0" rIns="0" bIns="0" rtlCol="0" anchor="t">
              <a:spAutoFit/>
            </a:bodyPr>
            <a:lstStyle/>
            <a:p>
              <a:pPr algn="l">
                <a:lnSpc>
                  <a:spcPts val="6720"/>
                </a:lnSpc>
                <a:spcBef>
                  <a:spcPct val="0"/>
                </a:spcBef>
              </a:pPr>
              <a:r>
                <a:rPr lang="en-US" sz="3600" b="1" u="sng" dirty="0">
                  <a:solidFill>
                    <a:srgbClr val="731F7D"/>
                  </a:solidFill>
                  <a:latin typeface="Halant Medium"/>
                  <a:ea typeface="Halant Medium"/>
                  <a:cs typeface="Halant Medium"/>
                  <a:sym typeface="Halant Medium"/>
                </a:rPr>
                <a:t>Presented by:</a:t>
              </a:r>
            </a:p>
            <a:p>
              <a:pPr algn="l">
                <a:lnSpc>
                  <a:spcPts val="6720"/>
                </a:lnSpc>
                <a:spcBef>
                  <a:spcPct val="0"/>
                </a:spcBef>
              </a:pPr>
              <a:r>
                <a:rPr lang="en-US" sz="3600" b="1" dirty="0">
                  <a:latin typeface="Halant Medium"/>
                  <a:ea typeface="Halant Medium"/>
                  <a:cs typeface="Halant Medium"/>
                  <a:sym typeface="Halant Medium"/>
                </a:rPr>
                <a:t>                      - MOHAMED AMHAL</a:t>
              </a:r>
            </a:p>
            <a:p>
              <a:pPr algn="l">
                <a:lnSpc>
                  <a:spcPts val="6720"/>
                </a:lnSpc>
                <a:spcBef>
                  <a:spcPct val="0"/>
                </a:spcBef>
              </a:pPr>
              <a:r>
                <a:rPr lang="en-US" sz="3600" b="1" dirty="0">
                  <a:latin typeface="Halant Medium"/>
                  <a:ea typeface="Halant Medium"/>
                  <a:cs typeface="Halant Medium"/>
                  <a:sym typeface="Halant Medium"/>
                </a:rPr>
                <a:t>                      - AHMED BAKKALI</a:t>
              </a:r>
            </a:p>
          </p:txBody>
        </p:sp>
        <p:sp>
          <p:nvSpPr>
            <p:cNvPr id="4" name="TextBox 4"/>
            <p:cNvSpPr txBox="1"/>
            <p:nvPr/>
          </p:nvSpPr>
          <p:spPr>
            <a:xfrm>
              <a:off x="-660400" y="-2528151"/>
              <a:ext cx="14298683" cy="4321183"/>
            </a:xfrm>
            <a:prstGeom prst="rect">
              <a:avLst/>
            </a:prstGeom>
          </p:spPr>
          <p:txBody>
            <a:bodyPr lIns="0" tIns="0" rIns="0" bIns="0" rtlCol="0" anchor="t">
              <a:spAutoFit/>
            </a:bodyPr>
            <a:lstStyle/>
            <a:p>
              <a:pPr algn="l">
                <a:lnSpc>
                  <a:spcPts val="12284"/>
                </a:lnSpc>
              </a:pPr>
              <a:r>
                <a:rPr lang="en-US" sz="10410" b="1" dirty="0">
                  <a:solidFill>
                    <a:srgbClr val="000000"/>
                  </a:solidFill>
                  <a:latin typeface="HK Grotesk Bold"/>
                  <a:ea typeface="HK Grotesk Bold"/>
                  <a:cs typeface="HK Grotesk Bold"/>
                  <a:sym typeface="HK Grotesk Bold"/>
                </a:rPr>
                <a:t>   </a:t>
              </a:r>
              <a:r>
                <a:rPr lang="en-US" sz="12500" b="1" dirty="0">
                  <a:solidFill>
                    <a:srgbClr val="000000"/>
                  </a:solidFill>
                  <a:latin typeface="HK Grotesk Bold"/>
                  <a:ea typeface="HK Grotesk Bold"/>
                  <a:cs typeface="HK Grotesk Bold"/>
                  <a:sym typeface="HK Grotesk Bold"/>
                </a:rPr>
                <a:t>Blood Group   </a:t>
              </a:r>
            </a:p>
            <a:p>
              <a:pPr algn="l">
                <a:lnSpc>
                  <a:spcPts val="12284"/>
                </a:lnSpc>
              </a:pPr>
              <a:r>
                <a:rPr lang="en-US" sz="12500" b="1" dirty="0">
                  <a:solidFill>
                    <a:srgbClr val="000000"/>
                  </a:solidFill>
                  <a:latin typeface="HK Grotesk Bold"/>
                  <a:ea typeface="HK Grotesk Bold"/>
                  <a:cs typeface="HK Grotesk Bold"/>
                  <a:sym typeface="HK Grotesk Bold"/>
                </a:rPr>
                <a:t>     Detection</a:t>
              </a:r>
            </a:p>
          </p:txBody>
        </p:sp>
      </p:grpSp>
      <p:sp>
        <p:nvSpPr>
          <p:cNvPr id="5" name="Freeform 5"/>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sp>
      <p:sp>
        <p:nvSpPr>
          <p:cNvPr id="6" name="Freeform 6"/>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sp>
      <p:sp>
        <p:nvSpPr>
          <p:cNvPr id="7" name="Freeform 7"/>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sp>
      <p:sp>
        <p:nvSpPr>
          <p:cNvPr id="8" name="TextBox 3">
            <a:extLst>
              <a:ext uri="{FF2B5EF4-FFF2-40B4-BE49-F238E27FC236}">
                <a16:creationId xmlns:a16="http://schemas.microsoft.com/office/drawing/2014/main" id="{61E45892-2A6D-4732-ACD6-604081D2CFEE}"/>
              </a:ext>
            </a:extLst>
          </p:cNvPr>
          <p:cNvSpPr txBox="1"/>
          <p:nvPr/>
        </p:nvSpPr>
        <p:spPr>
          <a:xfrm>
            <a:off x="9373379" y="8226012"/>
            <a:ext cx="7124398" cy="1642116"/>
          </a:xfrm>
          <a:prstGeom prst="rect">
            <a:avLst/>
          </a:prstGeom>
        </p:spPr>
        <p:txBody>
          <a:bodyPr lIns="0" tIns="0" rIns="0" bIns="0" rtlCol="0" anchor="t">
            <a:spAutoFit/>
          </a:bodyPr>
          <a:lstStyle/>
          <a:p>
            <a:pPr algn="l">
              <a:lnSpc>
                <a:spcPts val="6720"/>
              </a:lnSpc>
              <a:spcBef>
                <a:spcPct val="0"/>
              </a:spcBef>
            </a:pPr>
            <a:r>
              <a:rPr lang="fr-FR" sz="3600" b="1" u="sng" dirty="0">
                <a:solidFill>
                  <a:srgbClr val="731F7D"/>
                </a:solidFill>
                <a:latin typeface="Halant Medium"/>
                <a:cs typeface="Halant Medium"/>
              </a:rPr>
              <a:t>Supervised by:</a:t>
            </a:r>
          </a:p>
          <a:p>
            <a:pPr algn="l">
              <a:lnSpc>
                <a:spcPts val="6720"/>
              </a:lnSpc>
              <a:spcBef>
                <a:spcPct val="0"/>
              </a:spcBef>
            </a:pPr>
            <a:r>
              <a:rPr lang="fr-FR" sz="3600" b="1" dirty="0">
                <a:latin typeface="Halant Medium"/>
                <a:cs typeface="Halant Medium"/>
                <a:sym typeface="Halant Medium"/>
              </a:rPr>
              <a:t>                     -MR. ANASS BELCAID</a:t>
            </a:r>
            <a:endParaRPr lang="en-US" sz="3600" b="1" dirty="0">
              <a:latin typeface="Halant Medium"/>
              <a:cs typeface="Halant Medium"/>
              <a:sym typeface="Halant Medium"/>
            </a:endParaRPr>
          </a:p>
        </p:txBody>
      </p:sp>
      <p:sp>
        <p:nvSpPr>
          <p:cNvPr id="10" name="TextBox 9">
            <a:extLst>
              <a:ext uri="{FF2B5EF4-FFF2-40B4-BE49-F238E27FC236}">
                <a16:creationId xmlns:a16="http://schemas.microsoft.com/office/drawing/2014/main" id="{AA00C0B5-53C4-4B27-A7DE-CD65B03AB32E}"/>
              </a:ext>
            </a:extLst>
          </p:cNvPr>
          <p:cNvSpPr txBox="1"/>
          <p:nvPr/>
        </p:nvSpPr>
        <p:spPr>
          <a:xfrm>
            <a:off x="4623927" y="6011478"/>
            <a:ext cx="10021528" cy="461665"/>
          </a:xfrm>
          <a:prstGeom prst="rect">
            <a:avLst/>
          </a:prstGeom>
          <a:noFill/>
        </p:spPr>
        <p:txBody>
          <a:bodyPr wrap="square">
            <a:spAutoFit/>
          </a:bodyPr>
          <a:lstStyle/>
          <a:p>
            <a:r>
              <a:rPr lang="en-US" sz="2400" b="1" dirty="0"/>
              <a:t>Final presentation</a:t>
            </a:r>
            <a:endParaRPr lang="fr-FR" b="1" dirty="0"/>
          </a:p>
        </p:txBody>
      </p:sp>
      <p:sp>
        <p:nvSpPr>
          <p:cNvPr id="14" name="TextBox 13">
            <a:extLst>
              <a:ext uri="{FF2B5EF4-FFF2-40B4-BE49-F238E27FC236}">
                <a16:creationId xmlns:a16="http://schemas.microsoft.com/office/drawing/2014/main" id="{185A9B65-E043-43CB-83D5-142E2ACCF7C0}"/>
              </a:ext>
            </a:extLst>
          </p:cNvPr>
          <p:cNvSpPr txBox="1"/>
          <p:nvPr/>
        </p:nvSpPr>
        <p:spPr>
          <a:xfrm>
            <a:off x="0" y="9563100"/>
            <a:ext cx="1790223" cy="830997"/>
          </a:xfrm>
          <a:prstGeom prst="rect">
            <a:avLst/>
          </a:prstGeom>
          <a:noFill/>
        </p:spPr>
        <p:txBody>
          <a:bodyPr wrap="square" rtlCol="0">
            <a:spAutoFit/>
          </a:bodyPr>
          <a:lstStyle/>
          <a:p>
            <a:r>
              <a:rPr lang="en-US" sz="4800" b="1" dirty="0"/>
              <a:t>1</a:t>
            </a:r>
            <a:endParaRPr lang="fr-FR" sz="4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sp>
      <p:sp>
        <p:nvSpPr>
          <p:cNvPr id="4" name="TextBox 4"/>
          <p:cNvSpPr txBox="1"/>
          <p:nvPr/>
        </p:nvSpPr>
        <p:spPr>
          <a:xfrm>
            <a:off x="515876" y="626253"/>
            <a:ext cx="4538907" cy="936731"/>
          </a:xfrm>
          <a:prstGeom prst="rect">
            <a:avLst/>
          </a:prstGeom>
        </p:spPr>
        <p:txBody>
          <a:bodyPr wrap="square" lIns="0" tIns="0" rIns="0" bIns="0" rtlCol="0" anchor="t">
            <a:spAutoFit/>
          </a:bodyPr>
          <a:lstStyle/>
          <a:p>
            <a:pPr algn="ctr">
              <a:lnSpc>
                <a:spcPts val="8345"/>
              </a:lnSpc>
            </a:pPr>
            <a:r>
              <a:rPr lang="en-US" sz="3600" b="1" u="sng" dirty="0">
                <a:solidFill>
                  <a:srgbClr val="FFFFFF"/>
                </a:solidFill>
                <a:latin typeface="HK Grotesk Bold"/>
                <a:ea typeface="HK Grotesk Bold"/>
                <a:cs typeface="HK Grotesk Bold"/>
                <a:sym typeface="HK Grotesk Bold"/>
              </a:rPr>
              <a:t>Structure du dataset :</a:t>
            </a:r>
          </a:p>
        </p:txBody>
      </p:sp>
      <p:sp>
        <p:nvSpPr>
          <p:cNvPr id="5" name="Freeform 5"/>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sp>
      <p:sp>
        <p:nvSpPr>
          <p:cNvPr id="6" name="Freeform 6"/>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sp>
      <p:pic>
        <p:nvPicPr>
          <p:cNvPr id="10" name="Picture 9">
            <a:extLst>
              <a:ext uri="{FF2B5EF4-FFF2-40B4-BE49-F238E27FC236}">
                <a16:creationId xmlns:a16="http://schemas.microsoft.com/office/drawing/2014/main" id="{551DDAB4-BA80-49E7-909D-7F00E1C55369}"/>
              </a:ext>
            </a:extLst>
          </p:cNvPr>
          <p:cNvPicPr>
            <a:picLocks noChangeAspect="1"/>
          </p:cNvPicPr>
          <p:nvPr/>
        </p:nvPicPr>
        <p:blipFill>
          <a:blip r:embed="rId5"/>
          <a:stretch>
            <a:fillRect/>
          </a:stretch>
        </p:blipFill>
        <p:spPr>
          <a:xfrm>
            <a:off x="8686800" y="1819912"/>
            <a:ext cx="9296400" cy="4072866"/>
          </a:xfrm>
          <a:prstGeom prst="rect">
            <a:avLst/>
          </a:prstGeom>
        </p:spPr>
      </p:pic>
      <p:sp>
        <p:nvSpPr>
          <p:cNvPr id="11" name="TextBox 4">
            <a:extLst>
              <a:ext uri="{FF2B5EF4-FFF2-40B4-BE49-F238E27FC236}">
                <a16:creationId xmlns:a16="http://schemas.microsoft.com/office/drawing/2014/main" id="{222A7983-5678-481D-AD39-B7DAD5A9296B}"/>
              </a:ext>
            </a:extLst>
          </p:cNvPr>
          <p:cNvSpPr txBox="1"/>
          <p:nvPr/>
        </p:nvSpPr>
        <p:spPr>
          <a:xfrm>
            <a:off x="4265698" y="8275019"/>
            <a:ext cx="9906000" cy="936731"/>
          </a:xfrm>
          <a:prstGeom prst="rect">
            <a:avLst/>
          </a:prstGeom>
        </p:spPr>
        <p:txBody>
          <a:bodyPr wrap="square" lIns="0" tIns="0" rIns="0" bIns="0" rtlCol="0" anchor="t">
            <a:spAutoFit/>
          </a:bodyPr>
          <a:lstStyle/>
          <a:p>
            <a:pPr algn="ctr">
              <a:lnSpc>
                <a:spcPts val="8345"/>
              </a:lnSpc>
            </a:pPr>
            <a:r>
              <a:rPr lang="en-US" sz="3600" u="sng" dirty="0">
                <a:solidFill>
                  <a:srgbClr val="FFFFFF"/>
                </a:solidFill>
                <a:latin typeface="HK Grotesk Bold"/>
                <a:ea typeface="HK Grotesk Bold"/>
                <a:cs typeface="HK Grotesk Bold"/>
                <a:sym typeface="HK Grotesk Bold"/>
              </a:rPr>
              <a:t>Nombre d’images du dataset</a:t>
            </a:r>
            <a:r>
              <a:rPr lang="en-US" sz="3600" dirty="0">
                <a:solidFill>
                  <a:srgbClr val="FFFFFF"/>
                </a:solidFill>
                <a:latin typeface="HK Grotesk Bold"/>
                <a:ea typeface="HK Grotesk Bold"/>
                <a:cs typeface="HK Grotesk Bold"/>
                <a:sym typeface="HK Grotesk Bold"/>
              </a:rPr>
              <a:t>:  6000 images</a:t>
            </a:r>
          </a:p>
        </p:txBody>
      </p:sp>
      <p:sp>
        <p:nvSpPr>
          <p:cNvPr id="13" name="TextBox 12">
            <a:extLst>
              <a:ext uri="{FF2B5EF4-FFF2-40B4-BE49-F238E27FC236}">
                <a16:creationId xmlns:a16="http://schemas.microsoft.com/office/drawing/2014/main" id="{F46E579A-4F97-40F1-86AA-2AD41CEDBF1D}"/>
              </a:ext>
            </a:extLst>
          </p:cNvPr>
          <p:cNvSpPr txBox="1"/>
          <p:nvPr/>
        </p:nvSpPr>
        <p:spPr>
          <a:xfrm>
            <a:off x="545373" y="2847040"/>
            <a:ext cx="7703892" cy="2246769"/>
          </a:xfrm>
          <a:prstGeom prst="rect">
            <a:avLst/>
          </a:prstGeom>
          <a:noFill/>
        </p:spPr>
        <p:txBody>
          <a:bodyPr wrap="square" rtlCol="0">
            <a:spAutoFit/>
          </a:bodyPr>
          <a:lstStyle/>
          <a:p>
            <a:r>
              <a:rPr lang="fr-FR" sz="2800" dirty="0">
                <a:solidFill>
                  <a:schemeClr val="bg1"/>
                </a:solidFill>
              </a:rPr>
              <a:t>      Le dataset d'empreintes digitales est organisé sous forme de dossiers, où chaque dossier correspond à un label spécifique. Chaque dossier contient les images associées à ce label, facilitant ainsi la gestion et l'entraînement des modèles</a:t>
            </a:r>
          </a:p>
        </p:txBody>
      </p:sp>
      <p:sp>
        <p:nvSpPr>
          <p:cNvPr id="16" name="Frame 15">
            <a:extLst>
              <a:ext uri="{FF2B5EF4-FFF2-40B4-BE49-F238E27FC236}">
                <a16:creationId xmlns:a16="http://schemas.microsoft.com/office/drawing/2014/main" id="{8A8057A1-DDC3-4B97-8E86-5CD00DB89FEB}"/>
              </a:ext>
            </a:extLst>
          </p:cNvPr>
          <p:cNvSpPr/>
          <p:nvPr/>
        </p:nvSpPr>
        <p:spPr>
          <a:xfrm>
            <a:off x="4169745" y="8146396"/>
            <a:ext cx="10134600" cy="1621647"/>
          </a:xfrm>
          <a:prstGeom prst="fra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15" name="TextBox 14">
            <a:extLst>
              <a:ext uri="{FF2B5EF4-FFF2-40B4-BE49-F238E27FC236}">
                <a16:creationId xmlns:a16="http://schemas.microsoft.com/office/drawing/2014/main" id="{9B960B02-865A-45E5-BD41-91C8BCEDF49B}"/>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15</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90"/>
                                          </p:val>
                                        </p:tav>
                                        <p:tav tm="100000">
                                          <p:val>
                                            <p:fltVal val="0"/>
                                          </p:val>
                                        </p:tav>
                                      </p:tavLst>
                                    </p:anim>
                                    <p:animEffect transition="in" filter="fade">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3"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19" name="TextBox 18">
            <a:extLst>
              <a:ext uri="{FF2B5EF4-FFF2-40B4-BE49-F238E27FC236}">
                <a16:creationId xmlns:a16="http://schemas.microsoft.com/office/drawing/2014/main" id="{9272C2AE-F140-4D6A-A061-FB38C409A3D5}"/>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12</a:t>
            </a:r>
            <a:endParaRPr lang="fr-FR" sz="4800" b="1" dirty="0">
              <a:solidFill>
                <a:schemeClr val="bg1"/>
              </a:solidFill>
            </a:endParaRPr>
          </a:p>
        </p:txBody>
      </p:sp>
      <p:pic>
        <p:nvPicPr>
          <p:cNvPr id="9" name="Picture 8">
            <a:extLst>
              <a:ext uri="{FF2B5EF4-FFF2-40B4-BE49-F238E27FC236}">
                <a16:creationId xmlns:a16="http://schemas.microsoft.com/office/drawing/2014/main" id="{A582315C-CAC8-4DA3-8F2F-31CA939426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062" y="1562100"/>
            <a:ext cx="7870204" cy="7870204"/>
          </a:xfrm>
          <a:prstGeom prst="rect">
            <a:avLst/>
          </a:prstGeom>
        </p:spPr>
      </p:pic>
      <p:sp>
        <p:nvSpPr>
          <p:cNvPr id="17" name="TextBox 4">
            <a:extLst>
              <a:ext uri="{FF2B5EF4-FFF2-40B4-BE49-F238E27FC236}">
                <a16:creationId xmlns:a16="http://schemas.microsoft.com/office/drawing/2014/main" id="{FC426275-B7FD-4EAF-9E8C-71302C4531E2}"/>
              </a:ext>
            </a:extLst>
          </p:cNvPr>
          <p:cNvSpPr txBox="1"/>
          <p:nvPr/>
        </p:nvSpPr>
        <p:spPr>
          <a:xfrm>
            <a:off x="4012068" y="145322"/>
            <a:ext cx="4538907" cy="936731"/>
          </a:xfrm>
          <a:prstGeom prst="rect">
            <a:avLst/>
          </a:prstGeom>
        </p:spPr>
        <p:txBody>
          <a:bodyPr wrap="square" lIns="0" tIns="0" rIns="0" bIns="0" rtlCol="0" anchor="t">
            <a:spAutoFit/>
          </a:bodyPr>
          <a:lstStyle/>
          <a:p>
            <a:pPr algn="ctr">
              <a:lnSpc>
                <a:spcPts val="8345"/>
              </a:lnSpc>
            </a:pPr>
            <a:r>
              <a:rPr lang="en-US" sz="3600" b="1" u="sng" dirty="0">
                <a:solidFill>
                  <a:srgbClr val="FFFFFF"/>
                </a:solidFill>
                <a:latin typeface="HK Grotesk Bold"/>
                <a:ea typeface="HK Grotesk Bold"/>
                <a:cs typeface="HK Grotesk Bold"/>
                <a:sym typeface="HK Grotesk Bold"/>
              </a:rPr>
              <a:t>Data </a:t>
            </a:r>
            <a:r>
              <a:rPr lang="en-US" sz="3600" b="1" u="sng" dirty="0" err="1">
                <a:solidFill>
                  <a:srgbClr val="FFFFFF"/>
                </a:solidFill>
                <a:latin typeface="HK Grotesk Bold"/>
                <a:ea typeface="HK Grotesk Bold"/>
                <a:cs typeface="HK Grotesk Bold"/>
                <a:sym typeface="HK Grotesk Bold"/>
              </a:rPr>
              <a:t>Augementation</a:t>
            </a:r>
            <a:r>
              <a:rPr lang="en-US" sz="3600" b="1" u="sng" dirty="0">
                <a:solidFill>
                  <a:srgbClr val="FFFFFF"/>
                </a:solidFill>
                <a:latin typeface="HK Grotesk Bold"/>
                <a:ea typeface="HK Grotesk Bold"/>
                <a:cs typeface="HK Grotesk Bold"/>
                <a:sym typeface="HK Grotesk Bold"/>
              </a:rPr>
              <a:t> :</a:t>
            </a:r>
          </a:p>
        </p:txBody>
      </p:sp>
    </p:spTree>
    <p:extLst>
      <p:ext uri="{BB962C8B-B14F-4D97-AF65-F5344CB8AC3E}">
        <p14:creationId xmlns:p14="http://schemas.microsoft.com/office/powerpoint/2010/main" val="3305019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2073" y="4563272"/>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19" name="TextBox 18">
            <a:extLst>
              <a:ext uri="{FF2B5EF4-FFF2-40B4-BE49-F238E27FC236}">
                <a16:creationId xmlns:a16="http://schemas.microsoft.com/office/drawing/2014/main" id="{9272C2AE-F140-4D6A-A061-FB38C409A3D5}"/>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12</a:t>
            </a:r>
            <a:endParaRPr lang="fr-FR" sz="4800" b="1" dirty="0">
              <a:solidFill>
                <a:schemeClr val="bg1"/>
              </a:solidFill>
            </a:endParaRPr>
          </a:p>
        </p:txBody>
      </p:sp>
      <p:sp>
        <p:nvSpPr>
          <p:cNvPr id="17" name="TextBox 4">
            <a:extLst>
              <a:ext uri="{FF2B5EF4-FFF2-40B4-BE49-F238E27FC236}">
                <a16:creationId xmlns:a16="http://schemas.microsoft.com/office/drawing/2014/main" id="{FC426275-B7FD-4EAF-9E8C-71302C4531E2}"/>
              </a:ext>
            </a:extLst>
          </p:cNvPr>
          <p:cNvSpPr txBox="1"/>
          <p:nvPr/>
        </p:nvSpPr>
        <p:spPr>
          <a:xfrm>
            <a:off x="3033831" y="452477"/>
            <a:ext cx="4538907" cy="1005916"/>
          </a:xfrm>
          <a:prstGeom prst="rect">
            <a:avLst/>
          </a:prstGeom>
        </p:spPr>
        <p:txBody>
          <a:bodyPr wrap="square" lIns="0" tIns="0" rIns="0" bIns="0" rtlCol="0" anchor="t">
            <a:spAutoFit/>
          </a:bodyPr>
          <a:lstStyle/>
          <a:p>
            <a:pPr algn="ctr">
              <a:lnSpc>
                <a:spcPts val="8345"/>
              </a:lnSpc>
            </a:pPr>
            <a:r>
              <a:rPr lang="en-US" sz="5400" b="1" u="sng" dirty="0">
                <a:solidFill>
                  <a:srgbClr val="FFFFFF"/>
                </a:solidFill>
                <a:latin typeface="HK Grotesk Bold"/>
                <a:ea typeface="HK Grotesk Bold"/>
                <a:cs typeface="HK Grotesk Bold"/>
                <a:sym typeface="HK Grotesk Bold"/>
              </a:rPr>
              <a:t>Results:</a:t>
            </a:r>
          </a:p>
        </p:txBody>
      </p:sp>
      <p:pic>
        <p:nvPicPr>
          <p:cNvPr id="6" name="Picture 5">
            <a:extLst>
              <a:ext uri="{FF2B5EF4-FFF2-40B4-BE49-F238E27FC236}">
                <a16:creationId xmlns:a16="http://schemas.microsoft.com/office/drawing/2014/main" id="{5AEB0096-9191-491A-AEA8-17E89911E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3310569"/>
            <a:ext cx="14272847" cy="3056262"/>
          </a:xfrm>
          <a:prstGeom prst="rect">
            <a:avLst/>
          </a:prstGeom>
        </p:spPr>
      </p:pic>
    </p:spTree>
    <p:extLst>
      <p:ext uri="{BB962C8B-B14F-4D97-AF65-F5344CB8AC3E}">
        <p14:creationId xmlns:p14="http://schemas.microsoft.com/office/powerpoint/2010/main" val="3206500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2073" y="4563272"/>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19" name="TextBox 18">
            <a:extLst>
              <a:ext uri="{FF2B5EF4-FFF2-40B4-BE49-F238E27FC236}">
                <a16:creationId xmlns:a16="http://schemas.microsoft.com/office/drawing/2014/main" id="{9272C2AE-F140-4D6A-A061-FB38C409A3D5}"/>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12</a:t>
            </a:r>
            <a:endParaRPr lang="fr-FR" sz="4800" b="1" dirty="0">
              <a:solidFill>
                <a:schemeClr val="bg1"/>
              </a:solidFill>
            </a:endParaRPr>
          </a:p>
        </p:txBody>
      </p:sp>
      <p:sp>
        <p:nvSpPr>
          <p:cNvPr id="17" name="TextBox 4">
            <a:extLst>
              <a:ext uri="{FF2B5EF4-FFF2-40B4-BE49-F238E27FC236}">
                <a16:creationId xmlns:a16="http://schemas.microsoft.com/office/drawing/2014/main" id="{FC426275-B7FD-4EAF-9E8C-71302C4531E2}"/>
              </a:ext>
            </a:extLst>
          </p:cNvPr>
          <p:cNvSpPr txBox="1"/>
          <p:nvPr/>
        </p:nvSpPr>
        <p:spPr>
          <a:xfrm>
            <a:off x="3033831" y="452477"/>
            <a:ext cx="4538907" cy="1005916"/>
          </a:xfrm>
          <a:prstGeom prst="rect">
            <a:avLst/>
          </a:prstGeom>
        </p:spPr>
        <p:txBody>
          <a:bodyPr wrap="square" lIns="0" tIns="0" rIns="0" bIns="0" rtlCol="0" anchor="t">
            <a:spAutoFit/>
          </a:bodyPr>
          <a:lstStyle/>
          <a:p>
            <a:pPr algn="ctr">
              <a:lnSpc>
                <a:spcPts val="8345"/>
              </a:lnSpc>
            </a:pPr>
            <a:r>
              <a:rPr lang="en-US" sz="5400" b="1" u="sng" dirty="0">
                <a:solidFill>
                  <a:srgbClr val="FFFFFF"/>
                </a:solidFill>
                <a:latin typeface="HK Grotesk Bold"/>
                <a:ea typeface="HK Grotesk Bold"/>
                <a:cs typeface="HK Grotesk Bold"/>
                <a:sym typeface="HK Grotesk Bold"/>
              </a:rPr>
              <a:t>Results:</a:t>
            </a:r>
          </a:p>
        </p:txBody>
      </p:sp>
      <p:pic>
        <p:nvPicPr>
          <p:cNvPr id="7" name="Picture 6">
            <a:extLst>
              <a:ext uri="{FF2B5EF4-FFF2-40B4-BE49-F238E27FC236}">
                <a16:creationId xmlns:a16="http://schemas.microsoft.com/office/drawing/2014/main" id="{8F0042EA-D955-4849-90F4-E6C247D14918}"/>
              </a:ext>
            </a:extLst>
          </p:cNvPr>
          <p:cNvPicPr>
            <a:picLocks noChangeAspect="1"/>
          </p:cNvPicPr>
          <p:nvPr/>
        </p:nvPicPr>
        <p:blipFill>
          <a:blip r:embed="rId5"/>
          <a:stretch>
            <a:fillRect/>
          </a:stretch>
        </p:blipFill>
        <p:spPr>
          <a:xfrm>
            <a:off x="5105400" y="1775127"/>
            <a:ext cx="10454317" cy="7506796"/>
          </a:xfrm>
          <a:prstGeom prst="rect">
            <a:avLst/>
          </a:prstGeom>
        </p:spPr>
      </p:pic>
    </p:spTree>
    <p:extLst>
      <p:ext uri="{BB962C8B-B14F-4D97-AF65-F5344CB8AC3E}">
        <p14:creationId xmlns:p14="http://schemas.microsoft.com/office/powerpoint/2010/main" val="3039879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p:cNvSpPr txBox="1"/>
          <p:nvPr/>
        </p:nvSpPr>
        <p:spPr>
          <a:xfrm>
            <a:off x="1371600" y="6958223"/>
            <a:ext cx="12534900" cy="1211614"/>
          </a:xfrm>
          <a:prstGeom prst="rect">
            <a:avLst/>
          </a:prstGeom>
        </p:spPr>
        <p:txBody>
          <a:bodyPr wrap="square" lIns="0" tIns="0" rIns="0" bIns="0" rtlCol="0" anchor="t">
            <a:spAutoFit/>
          </a:bodyPr>
          <a:lstStyle/>
          <a:p>
            <a:pPr>
              <a:lnSpc>
                <a:spcPts val="9440"/>
              </a:lnSpc>
            </a:pPr>
            <a:r>
              <a:rPr lang="fr-FR" sz="8000" b="1" dirty="0">
                <a:solidFill>
                  <a:srgbClr val="000000"/>
                </a:solidFill>
                <a:latin typeface="HK Grotesk Bold"/>
                <a:ea typeface="HK Grotesk Bold"/>
                <a:cs typeface="HK Grotesk Bold"/>
                <a:sym typeface="HK Grotesk Bold"/>
              </a:rPr>
              <a:t>Models Architecture </a:t>
            </a:r>
            <a:endParaRPr lang="en-US" sz="8000" b="1" dirty="0">
              <a:solidFill>
                <a:srgbClr val="000000"/>
              </a:solidFill>
              <a:latin typeface="HK Grotesk Bold"/>
              <a:ea typeface="HK Grotesk Bold"/>
              <a:cs typeface="HK Grotesk Bold"/>
              <a:sym typeface="HK Grotesk Bold"/>
            </a:endParaRPr>
          </a:p>
        </p:txBody>
      </p:sp>
      <p:sp>
        <p:nvSpPr>
          <p:cNvPr id="8" name="TextBox 8">
            <a:extLst>
              <a:ext uri="{FF2B5EF4-FFF2-40B4-BE49-F238E27FC236}">
                <a16:creationId xmlns:a16="http://schemas.microsoft.com/office/drawing/2014/main" id="{0E172999-BE00-438B-A5D0-9CC3F3B38135}"/>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03</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1208C9DE-945F-447C-A235-0821BFBAE01E}"/>
              </a:ext>
            </a:extLst>
          </p:cNvPr>
          <p:cNvSpPr txBox="1"/>
          <p:nvPr/>
        </p:nvSpPr>
        <p:spPr>
          <a:xfrm>
            <a:off x="0" y="9563100"/>
            <a:ext cx="1790223" cy="830997"/>
          </a:xfrm>
          <a:prstGeom prst="rect">
            <a:avLst/>
          </a:prstGeom>
          <a:noFill/>
        </p:spPr>
        <p:txBody>
          <a:bodyPr wrap="square" rtlCol="0">
            <a:spAutoFit/>
          </a:bodyPr>
          <a:lstStyle/>
          <a:p>
            <a:r>
              <a:rPr lang="en-US" sz="4800" b="1" dirty="0"/>
              <a:t>10</a:t>
            </a:r>
            <a:endParaRPr lang="fr-FR" sz="4800" b="1" dirty="0"/>
          </a:p>
        </p:txBody>
      </p:sp>
    </p:spTree>
    <p:extLst>
      <p:ext uri="{BB962C8B-B14F-4D97-AF65-F5344CB8AC3E}">
        <p14:creationId xmlns:p14="http://schemas.microsoft.com/office/powerpoint/2010/main" val="305735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2362200" y="3195649"/>
            <a:ext cx="15544800" cy="2340192"/>
          </a:xfrm>
          <a:prstGeom prst="rect">
            <a:avLst/>
          </a:prstGeom>
        </p:spPr>
        <p:txBody>
          <a:bodyPr wrap="square" lIns="0" tIns="0" rIns="0" bIns="0" rtlCol="0" anchor="t">
            <a:spAutoFit/>
          </a:bodyPr>
          <a:lstStyle/>
          <a:p>
            <a:pPr algn="r">
              <a:lnSpc>
                <a:spcPts val="9440"/>
              </a:lnSpc>
            </a:pPr>
            <a:r>
              <a:rPr lang="fr-FR" sz="6000" u="sng" dirty="0">
                <a:solidFill>
                  <a:srgbClr val="FFFFFF"/>
                </a:solidFill>
                <a:latin typeface="HK Grotesk Bold"/>
                <a:ea typeface="HK Grotesk Bold"/>
                <a:cs typeface="HK Grotesk Bold"/>
                <a:sym typeface="HK Grotesk Bold"/>
              </a:rPr>
              <a:t>Approche 1 : D´</a:t>
            </a:r>
            <a:r>
              <a:rPr lang="fr-FR" sz="6000" u="sng" dirty="0" err="1">
                <a:solidFill>
                  <a:srgbClr val="FFFFFF"/>
                </a:solidFill>
                <a:latin typeface="HK Grotesk Bold"/>
                <a:ea typeface="HK Grotesk Bold"/>
                <a:cs typeface="HK Grotesk Bold"/>
                <a:sym typeface="HK Grotesk Bold"/>
              </a:rPr>
              <a:t>etection</a:t>
            </a:r>
            <a:r>
              <a:rPr lang="fr-FR" sz="6000" u="sng" dirty="0">
                <a:solidFill>
                  <a:srgbClr val="FFFFFF"/>
                </a:solidFill>
                <a:latin typeface="HK Grotesk Bold"/>
                <a:ea typeface="HK Grotesk Bold"/>
                <a:cs typeface="HK Grotesk Bold"/>
                <a:sym typeface="HK Grotesk Bold"/>
              </a:rPr>
              <a:t> des groupes sanguins `a l’aide d’</a:t>
            </a:r>
            <a:r>
              <a:rPr lang="fr-FR" sz="6000" u="sng" dirty="0" err="1">
                <a:solidFill>
                  <a:srgbClr val="FFFFFF"/>
                </a:solidFill>
                <a:latin typeface="HK Grotesk Bold"/>
                <a:ea typeface="HK Grotesk Bold"/>
                <a:cs typeface="HK Grotesk Bold"/>
                <a:sym typeface="HK Grotesk Bold"/>
              </a:rPr>
              <a:t>imagesde</a:t>
            </a:r>
            <a:r>
              <a:rPr lang="fr-FR" sz="6000" u="sng" dirty="0">
                <a:solidFill>
                  <a:srgbClr val="FFFFFF"/>
                </a:solidFill>
                <a:latin typeface="HK Grotesk Bold"/>
                <a:ea typeface="HK Grotesk Bold"/>
                <a:cs typeface="HK Grotesk Bold"/>
                <a:sym typeface="HK Grotesk Bold"/>
              </a:rPr>
              <a:t> sang</a:t>
            </a:r>
            <a:r>
              <a:rPr lang="en-US" sz="6000" u="sng" dirty="0">
                <a:solidFill>
                  <a:srgbClr val="FFFFFF"/>
                </a:solidFill>
                <a:latin typeface="HK Grotesk Bold"/>
                <a:ea typeface="HK Grotesk Bold"/>
                <a:cs typeface="HK Grotesk Bold"/>
                <a:sym typeface="HK Grotesk Bold"/>
              </a:rPr>
              <a:t>  </a:t>
            </a:r>
          </a:p>
        </p:txBody>
      </p:sp>
      <p:sp>
        <p:nvSpPr>
          <p:cNvPr id="12" name="TextBox 11">
            <a:extLst>
              <a:ext uri="{FF2B5EF4-FFF2-40B4-BE49-F238E27FC236}">
                <a16:creationId xmlns:a16="http://schemas.microsoft.com/office/drawing/2014/main" id="{AA703CCE-775E-4482-AF76-CEB6693127A6}"/>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14</a:t>
            </a:r>
            <a:endParaRPr lang="fr-FR" sz="4800" b="1" dirty="0">
              <a:solidFill>
                <a:schemeClr val="bg1"/>
              </a:solidFill>
            </a:endParaRPr>
          </a:p>
        </p:txBody>
      </p:sp>
    </p:spTree>
    <p:extLst>
      <p:ext uri="{BB962C8B-B14F-4D97-AF65-F5344CB8AC3E}">
        <p14:creationId xmlns:p14="http://schemas.microsoft.com/office/powerpoint/2010/main" val="42267831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1 :VGG model blocks (version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Picture 6">
            <a:extLst>
              <a:ext uri="{FF2B5EF4-FFF2-40B4-BE49-F238E27FC236}">
                <a16:creationId xmlns:a16="http://schemas.microsoft.com/office/drawing/2014/main" id="{7CAC4521-059E-4A51-BA3E-287275BF0297}"/>
              </a:ext>
            </a:extLst>
          </p:cNvPr>
          <p:cNvPicPr>
            <a:picLocks noChangeAspect="1"/>
          </p:cNvPicPr>
          <p:nvPr/>
        </p:nvPicPr>
        <p:blipFill>
          <a:blip r:embed="rId5"/>
          <a:stretch>
            <a:fillRect/>
          </a:stretch>
        </p:blipFill>
        <p:spPr>
          <a:xfrm>
            <a:off x="6019800" y="2355476"/>
            <a:ext cx="8630854" cy="723048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1 :VGG model blocks (version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Picture 7">
            <a:extLst>
              <a:ext uri="{FF2B5EF4-FFF2-40B4-BE49-F238E27FC236}">
                <a16:creationId xmlns:a16="http://schemas.microsoft.com/office/drawing/2014/main" id="{AEE2D7C6-A3D8-4E15-88D1-77175A7F3E2F}"/>
              </a:ext>
            </a:extLst>
          </p:cNvPr>
          <p:cNvPicPr>
            <a:picLocks noChangeAspect="1"/>
          </p:cNvPicPr>
          <p:nvPr/>
        </p:nvPicPr>
        <p:blipFill>
          <a:blip r:embed="rId5"/>
          <a:stretch>
            <a:fillRect/>
          </a:stretch>
        </p:blipFill>
        <p:spPr>
          <a:xfrm>
            <a:off x="5715000" y="2007200"/>
            <a:ext cx="9449091" cy="8106891"/>
          </a:xfrm>
          <a:prstGeom prst="rect">
            <a:avLst/>
          </a:prstGeom>
        </p:spPr>
      </p:pic>
    </p:spTree>
    <p:extLst>
      <p:ext uri="{BB962C8B-B14F-4D97-AF65-F5344CB8AC3E}">
        <p14:creationId xmlns:p14="http://schemas.microsoft.com/office/powerpoint/2010/main" val="2786234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1 :VGG model blocks (version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10" name="Picture 9">
            <a:extLst>
              <a:ext uri="{FF2B5EF4-FFF2-40B4-BE49-F238E27FC236}">
                <a16:creationId xmlns:a16="http://schemas.microsoft.com/office/drawing/2014/main" id="{8C2EAB1E-18B1-4ADF-B990-B5404F6DFDB1}"/>
              </a:ext>
            </a:extLst>
          </p:cNvPr>
          <p:cNvPicPr>
            <a:picLocks noChangeAspect="1"/>
          </p:cNvPicPr>
          <p:nvPr/>
        </p:nvPicPr>
        <p:blipFill>
          <a:blip r:embed="rId5"/>
          <a:stretch>
            <a:fillRect/>
          </a:stretch>
        </p:blipFill>
        <p:spPr>
          <a:xfrm>
            <a:off x="5791200" y="1976720"/>
            <a:ext cx="9601200" cy="8031669"/>
          </a:xfrm>
          <a:prstGeom prst="rect">
            <a:avLst/>
          </a:prstGeom>
        </p:spPr>
      </p:pic>
    </p:spTree>
    <p:extLst>
      <p:ext uri="{BB962C8B-B14F-4D97-AF65-F5344CB8AC3E}">
        <p14:creationId xmlns:p14="http://schemas.microsoft.com/office/powerpoint/2010/main" val="11169941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1 :VGG model blocks (version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Picture 6">
            <a:extLst>
              <a:ext uri="{FF2B5EF4-FFF2-40B4-BE49-F238E27FC236}">
                <a16:creationId xmlns:a16="http://schemas.microsoft.com/office/drawing/2014/main" id="{D508601D-004E-4B4E-A7E3-EAB3C7521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712" y="2499344"/>
            <a:ext cx="10058400" cy="3202450"/>
          </a:xfrm>
          <a:prstGeom prst="rect">
            <a:avLst/>
          </a:prstGeom>
        </p:spPr>
      </p:pic>
      <p:pic>
        <p:nvPicPr>
          <p:cNvPr id="9" name="Picture 8">
            <a:extLst>
              <a:ext uri="{FF2B5EF4-FFF2-40B4-BE49-F238E27FC236}">
                <a16:creationId xmlns:a16="http://schemas.microsoft.com/office/drawing/2014/main" id="{9E0F6367-8302-4705-BE05-D36AEB54C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8173" y="7410090"/>
            <a:ext cx="12132605" cy="1211646"/>
          </a:xfrm>
          <a:prstGeom prst="rect">
            <a:avLst/>
          </a:prstGeom>
        </p:spPr>
      </p:pic>
    </p:spTree>
    <p:extLst>
      <p:ext uri="{BB962C8B-B14F-4D97-AF65-F5344CB8AC3E}">
        <p14:creationId xmlns:p14="http://schemas.microsoft.com/office/powerpoint/2010/main" val="1682785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sp>
        <p:nvSpPr>
          <p:cNvPr id="9" name="TextBox 8">
            <a:extLst>
              <a:ext uri="{FF2B5EF4-FFF2-40B4-BE49-F238E27FC236}">
                <a16:creationId xmlns:a16="http://schemas.microsoft.com/office/drawing/2014/main" id="{9A675394-6C3D-47E3-85F8-302DC918F5C6}"/>
              </a:ext>
            </a:extLst>
          </p:cNvPr>
          <p:cNvSpPr txBox="1"/>
          <p:nvPr/>
        </p:nvSpPr>
        <p:spPr>
          <a:xfrm>
            <a:off x="6558116" y="172488"/>
            <a:ext cx="5181600" cy="1107996"/>
          </a:xfrm>
          <a:prstGeom prst="rect">
            <a:avLst/>
          </a:prstGeom>
          <a:noFill/>
        </p:spPr>
        <p:txBody>
          <a:bodyPr wrap="square" rtlCol="0">
            <a:spAutoFit/>
          </a:bodyPr>
          <a:lstStyle/>
          <a:p>
            <a:r>
              <a:rPr lang="en-US" sz="6600" b="1" u="sng" dirty="0">
                <a:solidFill>
                  <a:schemeClr val="bg1"/>
                </a:solidFill>
              </a:rPr>
              <a:t>LE PLAN</a:t>
            </a:r>
            <a:endParaRPr lang="fr-FR" sz="6600" b="1" u="sng" dirty="0">
              <a:solidFill>
                <a:schemeClr val="bg1"/>
              </a:solidFill>
            </a:endParaRPr>
          </a:p>
        </p:txBody>
      </p:sp>
      <p:sp>
        <p:nvSpPr>
          <p:cNvPr id="10" name="TextBox 8">
            <a:extLst>
              <a:ext uri="{FF2B5EF4-FFF2-40B4-BE49-F238E27FC236}">
                <a16:creationId xmlns:a16="http://schemas.microsoft.com/office/drawing/2014/main" id="{13D5F8EA-8B7B-405B-9003-B065D0F2EA46}"/>
              </a:ext>
            </a:extLst>
          </p:cNvPr>
          <p:cNvSpPr txBox="1"/>
          <p:nvPr/>
        </p:nvSpPr>
        <p:spPr>
          <a:xfrm>
            <a:off x="1219200" y="1945868"/>
            <a:ext cx="7792913" cy="1055802"/>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01  </a:t>
            </a:r>
            <a:r>
              <a:rPr lang="en-US" sz="3600" b="1" i="1" dirty="0">
                <a:solidFill>
                  <a:srgbClr val="FFFFFF"/>
                </a:solidFill>
                <a:latin typeface="HK Grotesk Bold"/>
                <a:ea typeface="HK Grotesk Bold"/>
                <a:cs typeface="HK Grotesk Bold"/>
                <a:sym typeface="HK Grotesk Bold"/>
              </a:rPr>
              <a:t>Project Overview  </a:t>
            </a:r>
            <a:endParaRPr lang="en-US" sz="6877" b="1" i="1" dirty="0">
              <a:solidFill>
                <a:srgbClr val="FFFFFF"/>
              </a:solidFill>
              <a:latin typeface="HK Grotesk Bold"/>
              <a:ea typeface="HK Grotesk Bold"/>
              <a:cs typeface="HK Grotesk Bold"/>
              <a:sym typeface="HK Grotesk Bold"/>
            </a:endParaRPr>
          </a:p>
        </p:txBody>
      </p:sp>
      <p:sp>
        <p:nvSpPr>
          <p:cNvPr id="11" name="TextBox 8">
            <a:extLst>
              <a:ext uri="{FF2B5EF4-FFF2-40B4-BE49-F238E27FC236}">
                <a16:creationId xmlns:a16="http://schemas.microsoft.com/office/drawing/2014/main" id="{2F3D0A28-1383-42E3-8EF6-B806FFDF9F5A}"/>
              </a:ext>
            </a:extLst>
          </p:cNvPr>
          <p:cNvSpPr txBox="1"/>
          <p:nvPr/>
        </p:nvSpPr>
        <p:spPr>
          <a:xfrm>
            <a:off x="1219200" y="3414802"/>
            <a:ext cx="9570612" cy="1043427"/>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02  </a:t>
            </a:r>
            <a:r>
              <a:rPr lang="fr-FR" sz="3600" b="1" i="1" dirty="0">
                <a:solidFill>
                  <a:srgbClr val="FFFFFF"/>
                </a:solidFill>
                <a:latin typeface="HK Grotesk Bold"/>
                <a:sym typeface="HK Grotesk Bold"/>
              </a:rPr>
              <a:t>Datasets And  Data Augemntation</a:t>
            </a:r>
            <a:endParaRPr lang="en-US" sz="3600" b="1" i="1" dirty="0">
              <a:solidFill>
                <a:srgbClr val="FFFFFF"/>
              </a:solidFill>
              <a:latin typeface="HK Grotesk Bold"/>
              <a:sym typeface="HK Grotesk Bold"/>
            </a:endParaRPr>
          </a:p>
        </p:txBody>
      </p:sp>
      <p:sp>
        <p:nvSpPr>
          <p:cNvPr id="12" name="TextBox 8">
            <a:extLst>
              <a:ext uri="{FF2B5EF4-FFF2-40B4-BE49-F238E27FC236}">
                <a16:creationId xmlns:a16="http://schemas.microsoft.com/office/drawing/2014/main" id="{046037EA-E544-4640-84ED-1CEBBD090DCD}"/>
              </a:ext>
            </a:extLst>
          </p:cNvPr>
          <p:cNvSpPr txBox="1"/>
          <p:nvPr/>
        </p:nvSpPr>
        <p:spPr>
          <a:xfrm>
            <a:off x="1197077" y="4720865"/>
            <a:ext cx="7504219" cy="1055802"/>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03  </a:t>
            </a:r>
            <a:r>
              <a:rPr lang="fr-FR" sz="3600" b="1" i="1" dirty="0">
                <a:solidFill>
                  <a:srgbClr val="FFFFFF"/>
                </a:solidFill>
                <a:latin typeface="HK Grotesk Bold"/>
                <a:sym typeface="HK Grotesk Bold"/>
              </a:rPr>
              <a:t>Models Architecture </a:t>
            </a:r>
            <a:endParaRPr lang="en-US" sz="3600" b="1" i="1" dirty="0">
              <a:solidFill>
                <a:srgbClr val="FFFFFF"/>
              </a:solidFill>
              <a:latin typeface="HK Grotesk Bold"/>
              <a:sym typeface="HK Grotesk Bold"/>
            </a:endParaRPr>
          </a:p>
        </p:txBody>
      </p:sp>
      <p:sp>
        <p:nvSpPr>
          <p:cNvPr id="13" name="TextBox 8">
            <a:extLst>
              <a:ext uri="{FF2B5EF4-FFF2-40B4-BE49-F238E27FC236}">
                <a16:creationId xmlns:a16="http://schemas.microsoft.com/office/drawing/2014/main" id="{5C2CC13C-2A90-443F-A9EA-30DD5E286680}"/>
              </a:ext>
            </a:extLst>
          </p:cNvPr>
          <p:cNvSpPr txBox="1"/>
          <p:nvPr/>
        </p:nvSpPr>
        <p:spPr>
          <a:xfrm>
            <a:off x="1197076" y="6192772"/>
            <a:ext cx="8480323" cy="1043427"/>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04  </a:t>
            </a:r>
            <a:r>
              <a:rPr lang="fr-FR" sz="3600" b="1" i="1" dirty="0">
                <a:solidFill>
                  <a:srgbClr val="FFFFFF"/>
                </a:solidFill>
                <a:latin typeface="HK Grotesk Bold"/>
                <a:sym typeface="HK Grotesk Bold"/>
              </a:rPr>
              <a:t>Models Comparison</a:t>
            </a:r>
            <a:endParaRPr lang="en-US" sz="3600" b="1" i="1" dirty="0">
              <a:solidFill>
                <a:srgbClr val="FFFFFF"/>
              </a:solidFill>
              <a:latin typeface="HK Grotesk Bold"/>
              <a:sym typeface="HK Grotesk Bold"/>
            </a:endParaRPr>
          </a:p>
        </p:txBody>
      </p:sp>
      <p:sp>
        <p:nvSpPr>
          <p:cNvPr id="14" name="TextBox 8">
            <a:extLst>
              <a:ext uri="{FF2B5EF4-FFF2-40B4-BE49-F238E27FC236}">
                <a16:creationId xmlns:a16="http://schemas.microsoft.com/office/drawing/2014/main" id="{1A136E9A-3B11-4777-A880-C374E9BDB6E6}"/>
              </a:ext>
            </a:extLst>
          </p:cNvPr>
          <p:cNvSpPr txBox="1"/>
          <p:nvPr/>
        </p:nvSpPr>
        <p:spPr>
          <a:xfrm>
            <a:off x="1219200" y="7658733"/>
            <a:ext cx="5845728" cy="1055802"/>
          </a:xfrm>
          <a:prstGeom prst="rect">
            <a:avLst/>
          </a:prstGeom>
        </p:spPr>
        <p:txBody>
          <a:bodyPr wrap="square" lIns="0" tIns="0" rIns="0" bIns="0" rtlCol="0" anchor="t">
            <a:spAutoFit/>
          </a:bodyPr>
          <a:lstStyle/>
          <a:p>
            <a:pPr marL="0" lvl="0" indent="0" algn="l">
              <a:lnSpc>
                <a:spcPts val="8115"/>
              </a:lnSpc>
              <a:spcBef>
                <a:spcPct val="0"/>
              </a:spcBef>
            </a:pPr>
            <a:r>
              <a:rPr lang="en-US" sz="6877" b="1" dirty="0">
                <a:solidFill>
                  <a:srgbClr val="FFFFFF"/>
                </a:solidFill>
                <a:latin typeface="HK Grotesk Bold"/>
                <a:ea typeface="HK Grotesk Bold"/>
                <a:cs typeface="HK Grotesk Bold"/>
                <a:sym typeface="HK Grotesk Bold"/>
              </a:rPr>
              <a:t>05  </a:t>
            </a:r>
            <a:r>
              <a:rPr lang="fr-FR" sz="3600" b="1" i="1" dirty="0">
                <a:solidFill>
                  <a:srgbClr val="FFFFFF"/>
                </a:solidFill>
                <a:latin typeface="HK Grotesk Bold"/>
                <a:sym typeface="HK Grotesk Bold"/>
              </a:rPr>
              <a:t>Conclusion</a:t>
            </a:r>
            <a:endParaRPr lang="en-US" sz="3600" b="1" i="1" dirty="0">
              <a:solidFill>
                <a:srgbClr val="FFFFFF"/>
              </a:solidFill>
              <a:latin typeface="HK Grotesk Bold"/>
              <a:sym typeface="HK Grotesk Bold"/>
            </a:endParaRPr>
          </a:p>
        </p:txBody>
      </p:sp>
      <p:sp>
        <p:nvSpPr>
          <p:cNvPr id="15" name="TextBox 14">
            <a:extLst>
              <a:ext uri="{FF2B5EF4-FFF2-40B4-BE49-F238E27FC236}">
                <a16:creationId xmlns:a16="http://schemas.microsoft.com/office/drawing/2014/main" id="{940D0B71-C189-4C85-9CD0-49145846915E}"/>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2</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 model blocks (version 2)</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0.001</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Picture 7">
            <a:extLst>
              <a:ext uri="{FF2B5EF4-FFF2-40B4-BE49-F238E27FC236}">
                <a16:creationId xmlns:a16="http://schemas.microsoft.com/office/drawing/2014/main" id="{997B1D84-CE04-4FA0-B68A-F6DB0CDC3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324" y="7287317"/>
            <a:ext cx="11504304" cy="1170451"/>
          </a:xfrm>
          <a:prstGeom prst="rect">
            <a:avLst/>
          </a:prstGeom>
        </p:spPr>
      </p:pic>
      <p:pic>
        <p:nvPicPr>
          <p:cNvPr id="12" name="Picture 11">
            <a:extLst>
              <a:ext uri="{FF2B5EF4-FFF2-40B4-BE49-F238E27FC236}">
                <a16:creationId xmlns:a16="http://schemas.microsoft.com/office/drawing/2014/main" id="{1C07BD76-2BA3-439B-B85A-C3EB5DB40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324" y="2319798"/>
            <a:ext cx="11019136" cy="3561542"/>
          </a:xfrm>
          <a:prstGeom prst="rect">
            <a:avLst/>
          </a:prstGeom>
        </p:spPr>
      </p:pic>
    </p:spTree>
    <p:extLst>
      <p:ext uri="{BB962C8B-B14F-4D97-AF65-F5344CB8AC3E}">
        <p14:creationId xmlns:p14="http://schemas.microsoft.com/office/powerpoint/2010/main" val="1668390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 model blocks (version 2)</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0.001</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15" name="Picture 14">
            <a:extLst>
              <a:ext uri="{FF2B5EF4-FFF2-40B4-BE49-F238E27FC236}">
                <a16:creationId xmlns:a16="http://schemas.microsoft.com/office/drawing/2014/main" id="{ED7B6A83-F437-432F-B4C0-379D8DF40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156" y="2933700"/>
            <a:ext cx="9746356" cy="5840961"/>
          </a:xfrm>
          <a:prstGeom prst="rect">
            <a:avLst/>
          </a:prstGeom>
        </p:spPr>
      </p:pic>
    </p:spTree>
    <p:extLst>
      <p:ext uri="{BB962C8B-B14F-4D97-AF65-F5344CB8AC3E}">
        <p14:creationId xmlns:p14="http://schemas.microsoft.com/office/powerpoint/2010/main" val="3517727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 model blocks (version 2)</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0.001</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Picture 6">
            <a:extLst>
              <a:ext uri="{FF2B5EF4-FFF2-40B4-BE49-F238E27FC236}">
                <a16:creationId xmlns:a16="http://schemas.microsoft.com/office/drawing/2014/main" id="{6D59B4C3-62EF-4F17-82B0-9160315E89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3359" y="2592174"/>
            <a:ext cx="3209360" cy="5102651"/>
          </a:xfrm>
          <a:prstGeom prst="rect">
            <a:avLst/>
          </a:prstGeom>
        </p:spPr>
      </p:pic>
      <p:pic>
        <p:nvPicPr>
          <p:cNvPr id="9" name="Picture 8">
            <a:extLst>
              <a:ext uri="{FF2B5EF4-FFF2-40B4-BE49-F238E27FC236}">
                <a16:creationId xmlns:a16="http://schemas.microsoft.com/office/drawing/2014/main" id="{E424F42C-AB1C-45B1-A9A3-DEE39F75A0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92200" y="2689152"/>
            <a:ext cx="3650238" cy="4499132"/>
          </a:xfrm>
          <a:prstGeom prst="rect">
            <a:avLst/>
          </a:prstGeom>
        </p:spPr>
      </p:pic>
      <p:pic>
        <p:nvPicPr>
          <p:cNvPr id="12" name="Picture 11">
            <a:extLst>
              <a:ext uri="{FF2B5EF4-FFF2-40B4-BE49-F238E27FC236}">
                <a16:creationId xmlns:a16="http://schemas.microsoft.com/office/drawing/2014/main" id="{016504BE-BFF3-455D-9B93-E4D6756BBA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2567237"/>
            <a:ext cx="6401355" cy="5121084"/>
          </a:xfrm>
          <a:prstGeom prst="rect">
            <a:avLst/>
          </a:prstGeom>
        </p:spPr>
      </p:pic>
    </p:spTree>
    <p:extLst>
      <p:ext uri="{BB962C8B-B14F-4D97-AF65-F5344CB8AC3E}">
        <p14:creationId xmlns:p14="http://schemas.microsoft.com/office/powerpoint/2010/main" val="2635756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3 :VGG model blocks (version 3)</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ADAM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Picture 6">
            <a:extLst>
              <a:ext uri="{FF2B5EF4-FFF2-40B4-BE49-F238E27FC236}">
                <a16:creationId xmlns:a16="http://schemas.microsoft.com/office/drawing/2014/main" id="{56389D23-A22C-4F28-99F7-13777CC01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7974" y="7222000"/>
            <a:ext cx="7677142" cy="1911659"/>
          </a:xfrm>
          <a:prstGeom prst="rect">
            <a:avLst/>
          </a:prstGeom>
        </p:spPr>
      </p:pic>
      <p:pic>
        <p:nvPicPr>
          <p:cNvPr id="10" name="Picture 9">
            <a:extLst>
              <a:ext uri="{FF2B5EF4-FFF2-40B4-BE49-F238E27FC236}">
                <a16:creationId xmlns:a16="http://schemas.microsoft.com/office/drawing/2014/main" id="{AE244BA4-9BCE-45B5-929A-5AB998A89C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825" y="2322317"/>
            <a:ext cx="11376775" cy="3556504"/>
          </a:xfrm>
          <a:prstGeom prst="rect">
            <a:avLst/>
          </a:prstGeom>
        </p:spPr>
      </p:pic>
    </p:spTree>
    <p:extLst>
      <p:ext uri="{BB962C8B-B14F-4D97-AF65-F5344CB8AC3E}">
        <p14:creationId xmlns:p14="http://schemas.microsoft.com/office/powerpoint/2010/main" val="962034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3 :VGG model blocks (version 3)</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ADAM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Picture 7">
            <a:extLst>
              <a:ext uri="{FF2B5EF4-FFF2-40B4-BE49-F238E27FC236}">
                <a16:creationId xmlns:a16="http://schemas.microsoft.com/office/drawing/2014/main" id="{FFA3C3BD-CA4C-4FE8-8B5E-5D0AF20AA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913" y="2628900"/>
            <a:ext cx="10000574" cy="5631391"/>
          </a:xfrm>
          <a:prstGeom prst="rect">
            <a:avLst/>
          </a:prstGeom>
        </p:spPr>
      </p:pic>
    </p:spTree>
    <p:extLst>
      <p:ext uri="{BB962C8B-B14F-4D97-AF65-F5344CB8AC3E}">
        <p14:creationId xmlns:p14="http://schemas.microsoft.com/office/powerpoint/2010/main" val="4288384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3733800" y="44960"/>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3 :VGG model blocks (version 3)</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1" name="Rectangle 4">
            <a:extLst>
              <a:ext uri="{FF2B5EF4-FFF2-40B4-BE49-F238E27FC236}">
                <a16:creationId xmlns:a16="http://schemas.microsoft.com/office/drawing/2014/main" id="{DE158F72-0F75-43CB-9B30-84485CD72421}"/>
              </a:ext>
            </a:extLst>
          </p:cNvPr>
          <p:cNvSpPr>
            <a:spLocks noChangeArrowheads="1"/>
          </p:cNvSpPr>
          <p:nvPr/>
        </p:nvSpPr>
        <p:spPr bwMode="auto">
          <a:xfrm rot="10800000" flipV="1">
            <a:off x="8610600" y="1153342"/>
            <a:ext cx="1455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ADAM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Picture 6">
            <a:extLst>
              <a:ext uri="{FF2B5EF4-FFF2-40B4-BE49-F238E27FC236}">
                <a16:creationId xmlns:a16="http://schemas.microsoft.com/office/drawing/2014/main" id="{92C91135-DA98-4A52-B961-0B0CFA3F4C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7549" y="2741786"/>
            <a:ext cx="4828173" cy="5171873"/>
          </a:xfrm>
          <a:prstGeom prst="rect">
            <a:avLst/>
          </a:prstGeom>
        </p:spPr>
      </p:pic>
      <p:pic>
        <p:nvPicPr>
          <p:cNvPr id="14" name="Picture 13">
            <a:extLst>
              <a:ext uri="{FF2B5EF4-FFF2-40B4-BE49-F238E27FC236}">
                <a16:creationId xmlns:a16="http://schemas.microsoft.com/office/drawing/2014/main" id="{40DC3294-7F4F-4556-8879-4EFA30346D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7090" y="2511096"/>
            <a:ext cx="3679121" cy="5402563"/>
          </a:xfrm>
          <a:prstGeom prst="rect">
            <a:avLst/>
          </a:prstGeom>
        </p:spPr>
      </p:pic>
      <p:pic>
        <p:nvPicPr>
          <p:cNvPr id="16" name="Picture 15">
            <a:extLst>
              <a:ext uri="{FF2B5EF4-FFF2-40B4-BE49-F238E27FC236}">
                <a16:creationId xmlns:a16="http://schemas.microsoft.com/office/drawing/2014/main" id="{9694D052-B501-4560-A305-821186F404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018" y="2455588"/>
            <a:ext cx="6840357" cy="5518633"/>
          </a:xfrm>
          <a:prstGeom prst="rect">
            <a:avLst/>
          </a:prstGeom>
        </p:spPr>
      </p:pic>
    </p:spTree>
    <p:extLst>
      <p:ext uri="{BB962C8B-B14F-4D97-AF65-F5344CB8AC3E}">
        <p14:creationId xmlns:p14="http://schemas.microsoft.com/office/powerpoint/2010/main" val="1281212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879871" y="-270158"/>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4 :RESNET(version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Picture 7">
            <a:extLst>
              <a:ext uri="{FF2B5EF4-FFF2-40B4-BE49-F238E27FC236}">
                <a16:creationId xmlns:a16="http://schemas.microsoft.com/office/drawing/2014/main" id="{6534B1CE-9347-495B-B620-892BD12E215F}"/>
              </a:ext>
            </a:extLst>
          </p:cNvPr>
          <p:cNvPicPr>
            <a:picLocks noChangeAspect="1"/>
          </p:cNvPicPr>
          <p:nvPr/>
        </p:nvPicPr>
        <p:blipFill>
          <a:blip r:embed="rId5"/>
          <a:stretch>
            <a:fillRect/>
          </a:stretch>
        </p:blipFill>
        <p:spPr>
          <a:xfrm>
            <a:off x="4267200" y="1900886"/>
            <a:ext cx="11439657" cy="6593764"/>
          </a:xfrm>
          <a:prstGeom prst="rect">
            <a:avLst/>
          </a:prstGeom>
        </p:spPr>
      </p:pic>
    </p:spTree>
    <p:extLst>
      <p:ext uri="{BB962C8B-B14F-4D97-AF65-F5344CB8AC3E}">
        <p14:creationId xmlns:p14="http://schemas.microsoft.com/office/powerpoint/2010/main" val="2222480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879871" y="-270158"/>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4 :RESNET(version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Picture 6">
            <a:extLst>
              <a:ext uri="{FF2B5EF4-FFF2-40B4-BE49-F238E27FC236}">
                <a16:creationId xmlns:a16="http://schemas.microsoft.com/office/drawing/2014/main" id="{B46D4CF4-27D5-48EA-9FB0-59060555DB33}"/>
              </a:ext>
            </a:extLst>
          </p:cNvPr>
          <p:cNvPicPr>
            <a:picLocks noChangeAspect="1"/>
          </p:cNvPicPr>
          <p:nvPr/>
        </p:nvPicPr>
        <p:blipFill>
          <a:blip r:embed="rId5"/>
          <a:stretch>
            <a:fillRect/>
          </a:stretch>
        </p:blipFill>
        <p:spPr>
          <a:xfrm>
            <a:off x="4459021" y="1791376"/>
            <a:ext cx="10459910" cy="6944694"/>
          </a:xfrm>
          <a:prstGeom prst="rect">
            <a:avLst/>
          </a:prstGeom>
        </p:spPr>
      </p:pic>
    </p:spTree>
    <p:extLst>
      <p:ext uri="{BB962C8B-B14F-4D97-AF65-F5344CB8AC3E}">
        <p14:creationId xmlns:p14="http://schemas.microsoft.com/office/powerpoint/2010/main" val="1375042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879871" y="-270158"/>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4 :RESNET(version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Picture 7">
            <a:extLst>
              <a:ext uri="{FF2B5EF4-FFF2-40B4-BE49-F238E27FC236}">
                <a16:creationId xmlns:a16="http://schemas.microsoft.com/office/drawing/2014/main" id="{E585720E-2098-40A8-AD20-DE892AD839D1}"/>
              </a:ext>
            </a:extLst>
          </p:cNvPr>
          <p:cNvPicPr>
            <a:picLocks noChangeAspect="1"/>
          </p:cNvPicPr>
          <p:nvPr/>
        </p:nvPicPr>
        <p:blipFill>
          <a:blip r:embed="rId5"/>
          <a:stretch>
            <a:fillRect/>
          </a:stretch>
        </p:blipFill>
        <p:spPr>
          <a:xfrm>
            <a:off x="4692828" y="1257300"/>
            <a:ext cx="10727350" cy="8080342"/>
          </a:xfrm>
          <a:prstGeom prst="rect">
            <a:avLst/>
          </a:prstGeom>
        </p:spPr>
      </p:pic>
    </p:spTree>
    <p:extLst>
      <p:ext uri="{BB962C8B-B14F-4D97-AF65-F5344CB8AC3E}">
        <p14:creationId xmlns:p14="http://schemas.microsoft.com/office/powerpoint/2010/main" val="3423371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879871" y="-270158"/>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4 :RESNET(version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Picture 6">
            <a:extLst>
              <a:ext uri="{FF2B5EF4-FFF2-40B4-BE49-F238E27FC236}">
                <a16:creationId xmlns:a16="http://schemas.microsoft.com/office/drawing/2014/main" id="{0C9A0C52-AB2A-4895-80F2-AACF9FB8EA6B}"/>
              </a:ext>
            </a:extLst>
          </p:cNvPr>
          <p:cNvPicPr>
            <a:picLocks noChangeAspect="1"/>
          </p:cNvPicPr>
          <p:nvPr/>
        </p:nvPicPr>
        <p:blipFill>
          <a:blip r:embed="rId5"/>
          <a:stretch>
            <a:fillRect/>
          </a:stretch>
        </p:blipFill>
        <p:spPr>
          <a:xfrm>
            <a:off x="4459021" y="1333500"/>
            <a:ext cx="10532448" cy="8085886"/>
          </a:xfrm>
          <a:prstGeom prst="rect">
            <a:avLst/>
          </a:prstGeom>
        </p:spPr>
      </p:pic>
    </p:spTree>
    <p:extLst>
      <p:ext uri="{BB962C8B-B14F-4D97-AF65-F5344CB8AC3E}">
        <p14:creationId xmlns:p14="http://schemas.microsoft.com/office/powerpoint/2010/main" val="3350316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p:cNvSpPr txBox="1"/>
          <p:nvPr/>
        </p:nvSpPr>
        <p:spPr>
          <a:xfrm>
            <a:off x="1981200" y="7376546"/>
            <a:ext cx="12534900" cy="1211614"/>
          </a:xfrm>
          <a:prstGeom prst="rect">
            <a:avLst/>
          </a:prstGeom>
        </p:spPr>
        <p:txBody>
          <a:bodyPr wrap="square" lIns="0" tIns="0" rIns="0" bIns="0" rtlCol="0" anchor="t">
            <a:spAutoFit/>
          </a:bodyPr>
          <a:lstStyle/>
          <a:p>
            <a:pPr algn="l">
              <a:lnSpc>
                <a:spcPts val="9440"/>
              </a:lnSpc>
            </a:pPr>
            <a:r>
              <a:rPr lang="en-US" sz="8000" b="1" dirty="0">
                <a:solidFill>
                  <a:srgbClr val="000000"/>
                </a:solidFill>
                <a:latin typeface="HK Grotesk Bold"/>
                <a:ea typeface="HK Grotesk Bold"/>
                <a:cs typeface="HK Grotesk Bold"/>
                <a:sym typeface="HK Grotesk Bold"/>
              </a:rPr>
              <a:t>Project </a:t>
            </a:r>
            <a:r>
              <a:rPr lang="en-US" sz="8000" b="1" dirty="0" err="1">
                <a:solidFill>
                  <a:srgbClr val="000000"/>
                </a:solidFill>
                <a:latin typeface="HK Grotesk Bold"/>
                <a:ea typeface="HK Grotesk Bold"/>
                <a:cs typeface="HK Grotesk Bold"/>
                <a:sym typeface="HK Grotesk Bold"/>
              </a:rPr>
              <a:t>OverView</a:t>
            </a:r>
            <a:endParaRPr lang="en-US" sz="8000" b="1" dirty="0">
              <a:solidFill>
                <a:srgbClr val="000000"/>
              </a:solidFill>
              <a:latin typeface="HK Grotesk Bold"/>
              <a:ea typeface="HK Grotesk Bold"/>
              <a:cs typeface="HK Grotesk Bold"/>
              <a:sym typeface="HK Grotesk Bold"/>
            </a:endParaRPr>
          </a:p>
        </p:txBody>
      </p:sp>
      <p:sp>
        <p:nvSpPr>
          <p:cNvPr id="8" name="TextBox 8">
            <a:extLst>
              <a:ext uri="{FF2B5EF4-FFF2-40B4-BE49-F238E27FC236}">
                <a16:creationId xmlns:a16="http://schemas.microsoft.com/office/drawing/2014/main" id="{0E172999-BE00-438B-A5D0-9CC3F3B38135}"/>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01</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6C9C54C0-A1DE-49D9-B666-3C4DAAB1EE38}"/>
              </a:ext>
            </a:extLst>
          </p:cNvPr>
          <p:cNvSpPr txBox="1"/>
          <p:nvPr/>
        </p:nvSpPr>
        <p:spPr>
          <a:xfrm>
            <a:off x="0" y="9563100"/>
            <a:ext cx="1790223" cy="830997"/>
          </a:xfrm>
          <a:prstGeom prst="rect">
            <a:avLst/>
          </a:prstGeom>
          <a:noFill/>
        </p:spPr>
        <p:txBody>
          <a:bodyPr wrap="square" rtlCol="0">
            <a:spAutoFit/>
          </a:bodyPr>
          <a:lstStyle/>
          <a:p>
            <a:r>
              <a:rPr lang="en-US" sz="4800" b="1" dirty="0"/>
              <a:t>3</a:t>
            </a:r>
            <a:endParaRPr lang="fr-FR" sz="4800" b="1"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879871" y="-270158"/>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4 :RESNET(version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sp>
        <p:nvSpPr>
          <p:cNvPr id="8" name="Rectangle 4">
            <a:extLst>
              <a:ext uri="{FF2B5EF4-FFF2-40B4-BE49-F238E27FC236}">
                <a16:creationId xmlns:a16="http://schemas.microsoft.com/office/drawing/2014/main" id="{09E047DB-6735-4740-B7F7-88535E71A718}"/>
              </a:ext>
            </a:extLst>
          </p:cNvPr>
          <p:cNvSpPr>
            <a:spLocks noChangeArrowheads="1"/>
          </p:cNvSpPr>
          <p:nvPr/>
        </p:nvSpPr>
        <p:spPr bwMode="auto">
          <a:xfrm rot="10800000" flipV="1">
            <a:off x="7924800" y="1077509"/>
            <a:ext cx="419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ADAM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pic>
        <p:nvPicPr>
          <p:cNvPr id="9" name="Picture 8">
            <a:extLst>
              <a:ext uri="{FF2B5EF4-FFF2-40B4-BE49-F238E27FC236}">
                <a16:creationId xmlns:a16="http://schemas.microsoft.com/office/drawing/2014/main" id="{510ABB29-AA4C-4C46-83F9-79694D560B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4358" y="7143046"/>
            <a:ext cx="9122582" cy="2133600"/>
          </a:xfrm>
          <a:prstGeom prst="rect">
            <a:avLst/>
          </a:prstGeom>
        </p:spPr>
      </p:pic>
      <p:pic>
        <p:nvPicPr>
          <p:cNvPr id="11" name="Picture 10">
            <a:extLst>
              <a:ext uri="{FF2B5EF4-FFF2-40B4-BE49-F238E27FC236}">
                <a16:creationId xmlns:a16="http://schemas.microsoft.com/office/drawing/2014/main" id="{76691E70-02DE-40F8-AAD8-6A77402950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0" y="2197059"/>
            <a:ext cx="12755064" cy="3989373"/>
          </a:xfrm>
          <a:prstGeom prst="rect">
            <a:avLst/>
          </a:prstGeom>
        </p:spPr>
      </p:pic>
    </p:spTree>
    <p:extLst>
      <p:ext uri="{BB962C8B-B14F-4D97-AF65-F5344CB8AC3E}">
        <p14:creationId xmlns:p14="http://schemas.microsoft.com/office/powerpoint/2010/main" val="539465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879871" y="-270158"/>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4 :RESNET(version 1)</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sp>
        <p:nvSpPr>
          <p:cNvPr id="8" name="Rectangle 4">
            <a:extLst>
              <a:ext uri="{FF2B5EF4-FFF2-40B4-BE49-F238E27FC236}">
                <a16:creationId xmlns:a16="http://schemas.microsoft.com/office/drawing/2014/main" id="{09E047DB-6735-4740-B7F7-88535E71A718}"/>
              </a:ext>
            </a:extLst>
          </p:cNvPr>
          <p:cNvSpPr>
            <a:spLocks noChangeArrowheads="1"/>
          </p:cNvSpPr>
          <p:nvPr/>
        </p:nvSpPr>
        <p:spPr bwMode="auto">
          <a:xfrm rot="10800000" flipV="1">
            <a:off x="7924800" y="1077509"/>
            <a:ext cx="419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ADAM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pic>
        <p:nvPicPr>
          <p:cNvPr id="7" name="Picture 6">
            <a:extLst>
              <a:ext uri="{FF2B5EF4-FFF2-40B4-BE49-F238E27FC236}">
                <a16:creationId xmlns:a16="http://schemas.microsoft.com/office/drawing/2014/main" id="{225FF783-64EE-49D7-B4E1-E427396594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1633" y="2768495"/>
            <a:ext cx="4190999" cy="4984495"/>
          </a:xfrm>
          <a:prstGeom prst="rect">
            <a:avLst/>
          </a:prstGeom>
        </p:spPr>
      </p:pic>
      <p:pic>
        <p:nvPicPr>
          <p:cNvPr id="12" name="Picture 11">
            <a:extLst>
              <a:ext uri="{FF2B5EF4-FFF2-40B4-BE49-F238E27FC236}">
                <a16:creationId xmlns:a16="http://schemas.microsoft.com/office/drawing/2014/main" id="{CEA580B1-6762-4764-A9FA-04C87B992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2600" y="2845403"/>
            <a:ext cx="4814367" cy="4596193"/>
          </a:xfrm>
          <a:prstGeom prst="rect">
            <a:avLst/>
          </a:prstGeom>
        </p:spPr>
      </p:pic>
      <p:pic>
        <p:nvPicPr>
          <p:cNvPr id="15" name="Picture 14">
            <a:extLst>
              <a:ext uri="{FF2B5EF4-FFF2-40B4-BE49-F238E27FC236}">
                <a16:creationId xmlns:a16="http://schemas.microsoft.com/office/drawing/2014/main" id="{E457AF2C-DB81-45AE-84F8-D7BB7468B7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033" y="2647146"/>
            <a:ext cx="6607113" cy="5128704"/>
          </a:xfrm>
          <a:prstGeom prst="rect">
            <a:avLst/>
          </a:prstGeom>
        </p:spPr>
      </p:pic>
    </p:spTree>
    <p:extLst>
      <p:ext uri="{BB962C8B-B14F-4D97-AF65-F5344CB8AC3E}">
        <p14:creationId xmlns:p14="http://schemas.microsoft.com/office/powerpoint/2010/main" val="1625164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685800" y="-262537"/>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5 :ALEXNET</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12" name="Picture 11">
            <a:extLst>
              <a:ext uri="{FF2B5EF4-FFF2-40B4-BE49-F238E27FC236}">
                <a16:creationId xmlns:a16="http://schemas.microsoft.com/office/drawing/2014/main" id="{F76C5337-978A-47F1-81D7-2C97C602AF18}"/>
              </a:ext>
            </a:extLst>
          </p:cNvPr>
          <p:cNvPicPr>
            <a:picLocks noChangeAspect="1"/>
          </p:cNvPicPr>
          <p:nvPr/>
        </p:nvPicPr>
        <p:blipFill>
          <a:blip r:embed="rId5"/>
          <a:stretch>
            <a:fillRect/>
          </a:stretch>
        </p:blipFill>
        <p:spPr>
          <a:xfrm>
            <a:off x="4570392" y="1257300"/>
            <a:ext cx="9789419" cy="7518950"/>
          </a:xfrm>
          <a:prstGeom prst="rect">
            <a:avLst/>
          </a:prstGeom>
        </p:spPr>
      </p:pic>
    </p:spTree>
    <p:extLst>
      <p:ext uri="{BB962C8B-B14F-4D97-AF65-F5344CB8AC3E}">
        <p14:creationId xmlns:p14="http://schemas.microsoft.com/office/powerpoint/2010/main" val="1600271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685800" y="-262537"/>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5 :ALEXNET</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Picture 6">
            <a:extLst>
              <a:ext uri="{FF2B5EF4-FFF2-40B4-BE49-F238E27FC236}">
                <a16:creationId xmlns:a16="http://schemas.microsoft.com/office/drawing/2014/main" id="{A420550A-8883-4FE9-B0D8-2D03271C56E8}"/>
              </a:ext>
            </a:extLst>
          </p:cNvPr>
          <p:cNvPicPr>
            <a:picLocks noChangeAspect="1"/>
          </p:cNvPicPr>
          <p:nvPr/>
        </p:nvPicPr>
        <p:blipFill>
          <a:blip r:embed="rId5"/>
          <a:stretch>
            <a:fillRect/>
          </a:stretch>
        </p:blipFill>
        <p:spPr>
          <a:xfrm>
            <a:off x="3657600" y="2138743"/>
            <a:ext cx="12212723" cy="5939446"/>
          </a:xfrm>
          <a:prstGeom prst="rect">
            <a:avLst/>
          </a:prstGeom>
        </p:spPr>
      </p:pic>
    </p:spTree>
    <p:extLst>
      <p:ext uri="{BB962C8B-B14F-4D97-AF65-F5344CB8AC3E}">
        <p14:creationId xmlns:p14="http://schemas.microsoft.com/office/powerpoint/2010/main" val="2438261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685800" y="-262537"/>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5 :ALEXNET</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sp>
        <p:nvSpPr>
          <p:cNvPr id="8" name="Rectangle 4">
            <a:extLst>
              <a:ext uri="{FF2B5EF4-FFF2-40B4-BE49-F238E27FC236}">
                <a16:creationId xmlns:a16="http://schemas.microsoft.com/office/drawing/2014/main" id="{49EE9DE0-2A47-4932-84FE-F5C0690DF35A}"/>
              </a:ext>
            </a:extLst>
          </p:cNvPr>
          <p:cNvSpPr>
            <a:spLocks noChangeArrowheads="1"/>
          </p:cNvSpPr>
          <p:nvPr/>
        </p:nvSpPr>
        <p:spPr bwMode="auto">
          <a:xfrm rot="10800000" flipV="1">
            <a:off x="8153400" y="1069889"/>
            <a:ext cx="4724400" cy="830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ADAM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pic>
        <p:nvPicPr>
          <p:cNvPr id="9" name="Picture 8">
            <a:extLst>
              <a:ext uri="{FF2B5EF4-FFF2-40B4-BE49-F238E27FC236}">
                <a16:creationId xmlns:a16="http://schemas.microsoft.com/office/drawing/2014/main" id="{E244D5C6-6A11-4A41-B004-317F0A193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9965" y="7122211"/>
            <a:ext cx="10486455" cy="2046754"/>
          </a:xfrm>
          <a:prstGeom prst="rect">
            <a:avLst/>
          </a:prstGeom>
        </p:spPr>
      </p:pic>
      <p:pic>
        <p:nvPicPr>
          <p:cNvPr id="11" name="Picture 10">
            <a:extLst>
              <a:ext uri="{FF2B5EF4-FFF2-40B4-BE49-F238E27FC236}">
                <a16:creationId xmlns:a16="http://schemas.microsoft.com/office/drawing/2014/main" id="{1B7B12F6-D89C-4B6E-A6ED-C43910796F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2125911"/>
            <a:ext cx="13202787" cy="4290906"/>
          </a:xfrm>
          <a:prstGeom prst="rect">
            <a:avLst/>
          </a:prstGeom>
        </p:spPr>
      </p:pic>
    </p:spTree>
    <p:extLst>
      <p:ext uri="{BB962C8B-B14F-4D97-AF65-F5344CB8AC3E}">
        <p14:creationId xmlns:p14="http://schemas.microsoft.com/office/powerpoint/2010/main" val="3756687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685800" y="-262537"/>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5 :ALEXNET</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C3877C2-743D-4930-A253-2ABE8CE9575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sp>
        <p:nvSpPr>
          <p:cNvPr id="8" name="Rectangle 4">
            <a:extLst>
              <a:ext uri="{FF2B5EF4-FFF2-40B4-BE49-F238E27FC236}">
                <a16:creationId xmlns:a16="http://schemas.microsoft.com/office/drawing/2014/main" id="{49EE9DE0-2A47-4932-84FE-F5C0690DF35A}"/>
              </a:ext>
            </a:extLst>
          </p:cNvPr>
          <p:cNvSpPr>
            <a:spLocks noChangeArrowheads="1"/>
          </p:cNvSpPr>
          <p:nvPr/>
        </p:nvSpPr>
        <p:spPr bwMode="auto">
          <a:xfrm rot="10800000" flipV="1">
            <a:off x="8153400" y="1069889"/>
            <a:ext cx="4724400" cy="830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ADAM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0.00015</a:t>
            </a:r>
            <a:endParaRPr lang="fr-FR" altLang="fr-FR" sz="2400" b="1" dirty="0">
              <a:solidFill>
                <a:schemeClr val="bg1"/>
              </a:solidFill>
              <a:latin typeface="Arial" panose="020B0604020202020204" pitchFamily="34" charset="0"/>
            </a:endParaRPr>
          </a:p>
        </p:txBody>
      </p:sp>
      <p:pic>
        <p:nvPicPr>
          <p:cNvPr id="7" name="Picture 6">
            <a:extLst>
              <a:ext uri="{FF2B5EF4-FFF2-40B4-BE49-F238E27FC236}">
                <a16:creationId xmlns:a16="http://schemas.microsoft.com/office/drawing/2014/main" id="{EF8E74DB-37DF-4807-BD88-9F6EBC4479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2324100"/>
            <a:ext cx="4922748" cy="6445102"/>
          </a:xfrm>
          <a:prstGeom prst="rect">
            <a:avLst/>
          </a:prstGeom>
        </p:spPr>
      </p:pic>
      <p:pic>
        <p:nvPicPr>
          <p:cNvPr id="12" name="Picture 11">
            <a:extLst>
              <a:ext uri="{FF2B5EF4-FFF2-40B4-BE49-F238E27FC236}">
                <a16:creationId xmlns:a16="http://schemas.microsoft.com/office/drawing/2014/main" id="{3D3E0625-669A-4235-9354-2C422D0FE7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8611" y="3233313"/>
            <a:ext cx="5392786" cy="4757429"/>
          </a:xfrm>
          <a:prstGeom prst="rect">
            <a:avLst/>
          </a:prstGeom>
        </p:spPr>
      </p:pic>
      <p:pic>
        <p:nvPicPr>
          <p:cNvPr id="15" name="Picture 14">
            <a:extLst>
              <a:ext uri="{FF2B5EF4-FFF2-40B4-BE49-F238E27FC236}">
                <a16:creationId xmlns:a16="http://schemas.microsoft.com/office/drawing/2014/main" id="{2B0BCB75-064A-4E2E-A04C-2DF1C08FFE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401" y="3149744"/>
            <a:ext cx="6553768" cy="4816257"/>
          </a:xfrm>
          <a:prstGeom prst="rect">
            <a:avLst/>
          </a:prstGeom>
        </p:spPr>
      </p:pic>
    </p:spTree>
    <p:extLst>
      <p:ext uri="{BB962C8B-B14F-4D97-AF65-F5344CB8AC3E}">
        <p14:creationId xmlns:p14="http://schemas.microsoft.com/office/powerpoint/2010/main" val="1899547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1790223" y="3415683"/>
            <a:ext cx="15925800" cy="2340192"/>
          </a:xfrm>
          <a:prstGeom prst="rect">
            <a:avLst/>
          </a:prstGeom>
        </p:spPr>
        <p:txBody>
          <a:bodyPr wrap="square" lIns="0" tIns="0" rIns="0" bIns="0" rtlCol="0" anchor="t">
            <a:spAutoFit/>
          </a:bodyPr>
          <a:lstStyle/>
          <a:p>
            <a:pPr algn="r">
              <a:lnSpc>
                <a:spcPts val="9440"/>
              </a:lnSpc>
            </a:pPr>
            <a:r>
              <a:rPr lang="fr-FR" sz="6000" u="sng" dirty="0">
                <a:solidFill>
                  <a:srgbClr val="FFFFFF"/>
                </a:solidFill>
                <a:latin typeface="HK Grotesk Bold"/>
                <a:ea typeface="HK Grotesk Bold"/>
                <a:cs typeface="HK Grotesk Bold"/>
                <a:sym typeface="HK Grotesk Bold"/>
              </a:rPr>
              <a:t>Approche 2 : Détection des groupes sanguins à l’aide des empreintes digitales</a:t>
            </a:r>
            <a:endParaRPr lang="en-US" sz="6000" u="sng" dirty="0">
              <a:solidFill>
                <a:srgbClr val="FFFFFF"/>
              </a:solidFill>
              <a:latin typeface="HK Grotesk Bold"/>
              <a:ea typeface="HK Grotesk Bold"/>
              <a:cs typeface="HK Grotesk Bold"/>
              <a:sym typeface="HK Grotesk Bold"/>
            </a:endParaRPr>
          </a:p>
        </p:txBody>
      </p:sp>
      <p:sp>
        <p:nvSpPr>
          <p:cNvPr id="12" name="TextBox 11">
            <a:extLst>
              <a:ext uri="{FF2B5EF4-FFF2-40B4-BE49-F238E27FC236}">
                <a16:creationId xmlns:a16="http://schemas.microsoft.com/office/drawing/2014/main" id="{AA703CCE-775E-4482-AF76-CEB6693127A6}"/>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14</a:t>
            </a:r>
            <a:endParaRPr lang="fr-FR" sz="4800" b="1" dirty="0">
              <a:solidFill>
                <a:schemeClr val="bg1"/>
              </a:solidFill>
            </a:endParaRPr>
          </a:p>
        </p:txBody>
      </p:sp>
    </p:spTree>
    <p:extLst>
      <p:ext uri="{BB962C8B-B14F-4D97-AF65-F5344CB8AC3E}">
        <p14:creationId xmlns:p14="http://schemas.microsoft.com/office/powerpoint/2010/main" val="548141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F960A701-45C8-7B5D-3D31-C0F375621D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467E6A-A17F-EEF5-E58C-AAE4B5D86999}"/>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0A1854C3-D893-5476-8D71-E7D98AD0B1D3}"/>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EA0386E5-D298-D175-37D3-7D2415DBA5C9}"/>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6850AB0A-77BF-8B98-5542-505486F2C873}"/>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ALGO1 :RESNET50</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0BF9D5AB-2C21-B06A-A23C-9E683C44E4D7}"/>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Image 6">
            <a:extLst>
              <a:ext uri="{FF2B5EF4-FFF2-40B4-BE49-F238E27FC236}">
                <a16:creationId xmlns:a16="http://schemas.microsoft.com/office/drawing/2014/main" id="{7BF222C7-D436-6AD5-197B-F257E1480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4089" y="1775127"/>
            <a:ext cx="9512204" cy="6413606"/>
          </a:xfrm>
          <a:prstGeom prst="rect">
            <a:avLst/>
          </a:prstGeom>
        </p:spPr>
      </p:pic>
    </p:spTree>
    <p:extLst>
      <p:ext uri="{BB962C8B-B14F-4D97-AF65-F5344CB8AC3E}">
        <p14:creationId xmlns:p14="http://schemas.microsoft.com/office/powerpoint/2010/main" val="3578725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17150F7A-DAF3-A2EA-3BDA-9D1A3EE8D1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A03842-BA98-27C6-D14B-07A20D26437B}"/>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B7EF8446-EDDC-CB46-6AF4-1FC9AACA3C30}"/>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F6224E52-68E3-9DB9-81D5-78B6BF9CB671}"/>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181C2E67-1DA8-DE63-3597-17391D0C7C4B}"/>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ALGO1 :RESNET50</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549EDD99-1EFB-C05F-AFBE-BA7C5E0BF25E}"/>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Image 7">
            <a:extLst>
              <a:ext uri="{FF2B5EF4-FFF2-40B4-BE49-F238E27FC236}">
                <a16:creationId xmlns:a16="http://schemas.microsoft.com/office/drawing/2014/main" id="{0F22014F-9E72-137F-65D1-1F43D672A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2019300"/>
            <a:ext cx="10059868" cy="6693480"/>
          </a:xfrm>
          <a:prstGeom prst="rect">
            <a:avLst/>
          </a:prstGeom>
        </p:spPr>
      </p:pic>
    </p:spTree>
    <p:extLst>
      <p:ext uri="{BB962C8B-B14F-4D97-AF65-F5344CB8AC3E}">
        <p14:creationId xmlns:p14="http://schemas.microsoft.com/office/powerpoint/2010/main" val="3455648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7B2B6EBF-AA09-6B33-ABF9-337E9C982C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80AD83-04B7-0C25-5147-AA250573AEDD}"/>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141B3C0D-31F9-F08B-C6CF-7D9D1317706D}"/>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A110BC40-6E1E-779D-3955-A9AAA16C1AFD}"/>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E0D13629-A842-2682-B1FA-35D85D2C6C82}"/>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ALGO1 :RESNET50</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0AC7E193-4913-1656-5710-4F18234554E4}"/>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Image 6">
            <a:extLst>
              <a:ext uri="{FF2B5EF4-FFF2-40B4-BE49-F238E27FC236}">
                <a16:creationId xmlns:a16="http://schemas.microsoft.com/office/drawing/2014/main" id="{066A3D30-4173-E37D-7463-734C431AD5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1740192"/>
            <a:ext cx="8966328" cy="7353761"/>
          </a:xfrm>
          <a:prstGeom prst="rect">
            <a:avLst/>
          </a:prstGeom>
        </p:spPr>
      </p:pic>
    </p:spTree>
    <p:extLst>
      <p:ext uri="{BB962C8B-B14F-4D97-AF65-F5344CB8AC3E}">
        <p14:creationId xmlns:p14="http://schemas.microsoft.com/office/powerpoint/2010/main" val="4256679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sp>
      <p:sp>
        <p:nvSpPr>
          <p:cNvPr id="13" name="Freeform 13"/>
          <p:cNvSpPr/>
          <p:nvPr/>
        </p:nvSpPr>
        <p:spPr>
          <a:xfrm rot="9440951">
            <a:off x="-1404932" y="247426"/>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sp>
      <p:sp>
        <p:nvSpPr>
          <p:cNvPr id="10" name="Frame 9">
            <a:extLst>
              <a:ext uri="{FF2B5EF4-FFF2-40B4-BE49-F238E27FC236}">
                <a16:creationId xmlns:a16="http://schemas.microsoft.com/office/drawing/2014/main" id="{5B50C931-B9E5-4023-8131-27D2C4FFD97C}"/>
              </a:ext>
            </a:extLst>
          </p:cNvPr>
          <p:cNvSpPr/>
          <p:nvPr/>
        </p:nvSpPr>
        <p:spPr>
          <a:xfrm>
            <a:off x="1328514" y="2123869"/>
            <a:ext cx="15849600" cy="2438400"/>
          </a:xfrm>
          <a:prstGeom prst="frame">
            <a:avLst>
              <a:gd name="adj1" fmla="val 68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TextBox 3">
            <a:extLst>
              <a:ext uri="{FF2B5EF4-FFF2-40B4-BE49-F238E27FC236}">
                <a16:creationId xmlns:a16="http://schemas.microsoft.com/office/drawing/2014/main" id="{B76D0A61-A561-4EFF-9418-C915092BDB83}"/>
              </a:ext>
            </a:extLst>
          </p:cNvPr>
          <p:cNvSpPr txBox="1"/>
          <p:nvPr/>
        </p:nvSpPr>
        <p:spPr>
          <a:xfrm>
            <a:off x="1727049" y="2581069"/>
            <a:ext cx="15146265" cy="1569660"/>
          </a:xfrm>
          <a:prstGeom prst="rect">
            <a:avLst/>
          </a:prstGeom>
          <a:noFill/>
        </p:spPr>
        <p:txBody>
          <a:bodyPr wrap="square" rtlCol="0">
            <a:spAutoFit/>
          </a:bodyPr>
          <a:lstStyle/>
          <a:p>
            <a:r>
              <a:rPr lang="fr-FR" sz="3200" dirty="0"/>
              <a:t>Ce problème peut être formulé comme un problème de classification supervisée(détection d’objet), où le modèle doit identifier et classer le groupe sanguin en fonction des réactions observées dans les mélanges de sang avec les antigènes. </a:t>
            </a:r>
          </a:p>
        </p:txBody>
      </p:sp>
      <p:sp>
        <p:nvSpPr>
          <p:cNvPr id="5" name="TextBox 4">
            <a:extLst>
              <a:ext uri="{FF2B5EF4-FFF2-40B4-BE49-F238E27FC236}">
                <a16:creationId xmlns:a16="http://schemas.microsoft.com/office/drawing/2014/main" id="{4DA72BA2-F3CC-4323-B2B5-ABCCE80F3916}"/>
              </a:ext>
            </a:extLst>
          </p:cNvPr>
          <p:cNvSpPr txBox="1"/>
          <p:nvPr/>
        </p:nvSpPr>
        <p:spPr>
          <a:xfrm>
            <a:off x="1328514" y="571500"/>
            <a:ext cx="5234325" cy="830997"/>
          </a:xfrm>
          <a:prstGeom prst="rect">
            <a:avLst/>
          </a:prstGeom>
          <a:noFill/>
        </p:spPr>
        <p:txBody>
          <a:bodyPr wrap="square" rtlCol="0">
            <a:spAutoFit/>
          </a:bodyPr>
          <a:lstStyle/>
          <a:p>
            <a:r>
              <a:rPr lang="en-US" sz="4800" b="1" u="sng" dirty="0">
                <a:solidFill>
                  <a:srgbClr val="000000"/>
                </a:solidFill>
                <a:latin typeface="HK Grotesk Bold"/>
              </a:rPr>
              <a:t>Problem 1 : blood</a:t>
            </a:r>
            <a:endParaRPr lang="fr-FR" sz="4800" b="1" u="sng" dirty="0">
              <a:solidFill>
                <a:srgbClr val="000000"/>
              </a:solidFill>
              <a:latin typeface="HK Grotesk Bold"/>
            </a:endParaRPr>
          </a:p>
        </p:txBody>
      </p:sp>
      <p:sp>
        <p:nvSpPr>
          <p:cNvPr id="15" name="TextBox 14">
            <a:extLst>
              <a:ext uri="{FF2B5EF4-FFF2-40B4-BE49-F238E27FC236}">
                <a16:creationId xmlns:a16="http://schemas.microsoft.com/office/drawing/2014/main" id="{BFBFE66B-8A23-4FD7-92D3-FBC1C5A10098}"/>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4</a:t>
            </a:r>
            <a:endParaRPr lang="fr-FR" sz="4800" b="1" dirty="0">
              <a:solidFill>
                <a:schemeClr val="bg1"/>
              </a:solidFill>
            </a:endParaRPr>
          </a:p>
        </p:txBody>
      </p:sp>
      <p:pic>
        <p:nvPicPr>
          <p:cNvPr id="11" name="Picture 10">
            <a:extLst>
              <a:ext uri="{FF2B5EF4-FFF2-40B4-BE49-F238E27FC236}">
                <a16:creationId xmlns:a16="http://schemas.microsoft.com/office/drawing/2014/main" id="{75C7CB58-551E-4F97-AE2E-ACA4029FD1A6}"/>
              </a:ext>
            </a:extLst>
          </p:cNvPr>
          <p:cNvPicPr>
            <a:picLocks noChangeAspect="1"/>
          </p:cNvPicPr>
          <p:nvPr/>
        </p:nvPicPr>
        <p:blipFill>
          <a:blip r:embed="rId4"/>
          <a:stretch>
            <a:fillRect/>
          </a:stretch>
        </p:blipFill>
        <p:spPr>
          <a:xfrm>
            <a:off x="6248400" y="4995721"/>
            <a:ext cx="5296332" cy="489674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BDF8F50C-731E-61EF-F293-0BC05BFC73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4E3D32-E852-6893-81AF-1111BC0DA272}"/>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F6EE04B7-9BE3-9100-1F16-55A4451D6B68}"/>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076E8643-F618-FF93-7242-CF838709F8FC}"/>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7D16D539-8542-F046-52ED-F98C85591D37}"/>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ALGO1 :RESNET50</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525C8F13-F94B-7CBA-FC3B-021CAAD0D6A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Image 7">
            <a:extLst>
              <a:ext uri="{FF2B5EF4-FFF2-40B4-BE49-F238E27FC236}">
                <a16:creationId xmlns:a16="http://schemas.microsoft.com/office/drawing/2014/main" id="{77981B15-654F-F6D8-4C7F-56D63A646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1792065"/>
            <a:ext cx="8667863" cy="7198095"/>
          </a:xfrm>
          <a:prstGeom prst="rect">
            <a:avLst/>
          </a:prstGeom>
        </p:spPr>
      </p:pic>
    </p:spTree>
    <p:extLst>
      <p:ext uri="{BB962C8B-B14F-4D97-AF65-F5344CB8AC3E}">
        <p14:creationId xmlns:p14="http://schemas.microsoft.com/office/powerpoint/2010/main" val="1410979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40878D37-8192-D019-5E8F-EC64B6B14F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FA8E5F-BFA3-18E3-8340-038EB5E2F05B}"/>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E2436072-9DBC-4B18-77B1-5354DA8BCD62}"/>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F413ABDC-A7EA-2E22-051C-549003CE2F0B}"/>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5D5728CF-20BF-B267-BE1B-D33E3A036B24}"/>
              </a:ext>
            </a:extLst>
          </p:cNvPr>
          <p:cNvSpPr txBox="1"/>
          <p:nvPr/>
        </p:nvSpPr>
        <p:spPr>
          <a:xfrm>
            <a:off x="-295206" y="-262537"/>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:RESNET50</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4726F31A-23F7-2E28-B32D-A0DBA1497E65}"/>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sp>
        <p:nvSpPr>
          <p:cNvPr id="8" name="Rectangle 4">
            <a:extLst>
              <a:ext uri="{FF2B5EF4-FFF2-40B4-BE49-F238E27FC236}">
                <a16:creationId xmlns:a16="http://schemas.microsoft.com/office/drawing/2014/main" id="{CF851FF5-AEB5-551D-CA94-09EAE2982FF5}"/>
              </a:ext>
            </a:extLst>
          </p:cNvPr>
          <p:cNvSpPr>
            <a:spLocks noChangeArrowheads="1"/>
          </p:cNvSpPr>
          <p:nvPr/>
        </p:nvSpPr>
        <p:spPr bwMode="auto">
          <a:xfrm rot="10800000" flipV="1">
            <a:off x="7924800" y="1077509"/>
            <a:ext cx="419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0.0015</a:t>
            </a:r>
            <a:endParaRPr lang="fr-FR" altLang="fr-FR" sz="2400" b="1" dirty="0">
              <a:solidFill>
                <a:schemeClr val="bg1"/>
              </a:solidFill>
              <a:latin typeface="Arial" panose="020B0604020202020204" pitchFamily="34" charset="0"/>
            </a:endParaRPr>
          </a:p>
        </p:txBody>
      </p:sp>
      <p:pic>
        <p:nvPicPr>
          <p:cNvPr id="9" name="Image 8">
            <a:extLst>
              <a:ext uri="{FF2B5EF4-FFF2-40B4-BE49-F238E27FC236}">
                <a16:creationId xmlns:a16="http://schemas.microsoft.com/office/drawing/2014/main" id="{F39306CC-32FD-36CB-4001-D48363FB8C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8434" y="2829726"/>
            <a:ext cx="10345920" cy="4924478"/>
          </a:xfrm>
          <a:prstGeom prst="rect">
            <a:avLst/>
          </a:prstGeom>
        </p:spPr>
      </p:pic>
    </p:spTree>
    <p:extLst>
      <p:ext uri="{BB962C8B-B14F-4D97-AF65-F5344CB8AC3E}">
        <p14:creationId xmlns:p14="http://schemas.microsoft.com/office/powerpoint/2010/main" val="4003497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CD80B79C-67A9-9CC0-D7CE-1053CE72A2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AC3C8C-FF9A-4272-9C2D-440FF786DCA5}"/>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A6E987E9-9917-6561-5EF5-07F7AEB03B6C}"/>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318E99CB-A57D-AB30-3437-9891E35186ED}"/>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C6430D0A-C27F-3B2C-1E19-9EDC60695959}"/>
              </a:ext>
            </a:extLst>
          </p:cNvPr>
          <p:cNvSpPr txBox="1"/>
          <p:nvPr/>
        </p:nvSpPr>
        <p:spPr>
          <a:xfrm>
            <a:off x="-295206" y="-262537"/>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ALGO1 :RESNET50</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85D83927-669F-AEE6-F982-1E24F97C4E79}"/>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sp>
        <p:nvSpPr>
          <p:cNvPr id="8" name="Rectangle 4">
            <a:extLst>
              <a:ext uri="{FF2B5EF4-FFF2-40B4-BE49-F238E27FC236}">
                <a16:creationId xmlns:a16="http://schemas.microsoft.com/office/drawing/2014/main" id="{5A77DECE-497A-8AA6-E869-6930516BDF8A}"/>
              </a:ext>
            </a:extLst>
          </p:cNvPr>
          <p:cNvSpPr>
            <a:spLocks noChangeArrowheads="1"/>
          </p:cNvSpPr>
          <p:nvPr/>
        </p:nvSpPr>
        <p:spPr bwMode="auto">
          <a:xfrm rot="10800000" flipV="1">
            <a:off x="7924800" y="1077509"/>
            <a:ext cx="419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0.0015</a:t>
            </a:r>
            <a:endParaRPr lang="fr-FR" altLang="fr-FR" sz="2400" b="1" dirty="0">
              <a:solidFill>
                <a:schemeClr val="bg1"/>
              </a:solidFill>
              <a:latin typeface="Arial" panose="020B0604020202020204" pitchFamily="34" charset="0"/>
            </a:endParaRPr>
          </a:p>
        </p:txBody>
      </p:sp>
      <p:pic>
        <p:nvPicPr>
          <p:cNvPr id="7" name="Image 6">
            <a:extLst>
              <a:ext uri="{FF2B5EF4-FFF2-40B4-BE49-F238E27FC236}">
                <a16:creationId xmlns:a16="http://schemas.microsoft.com/office/drawing/2014/main" id="{FAF7C5A6-46A3-5BF6-3848-0E090F238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2910" y="2314143"/>
            <a:ext cx="12962466" cy="2574614"/>
          </a:xfrm>
          <a:prstGeom prst="rect">
            <a:avLst/>
          </a:prstGeom>
        </p:spPr>
      </p:pic>
      <p:pic>
        <p:nvPicPr>
          <p:cNvPr id="11" name="Image 10">
            <a:extLst>
              <a:ext uri="{FF2B5EF4-FFF2-40B4-BE49-F238E27FC236}">
                <a16:creationId xmlns:a16="http://schemas.microsoft.com/office/drawing/2014/main" id="{57EA34FC-E755-05AC-E30C-14A844AD46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28" y="6080963"/>
            <a:ext cx="9785429" cy="1866957"/>
          </a:xfrm>
          <a:prstGeom prst="rect">
            <a:avLst/>
          </a:prstGeom>
        </p:spPr>
      </p:pic>
    </p:spTree>
    <p:extLst>
      <p:ext uri="{BB962C8B-B14F-4D97-AF65-F5344CB8AC3E}">
        <p14:creationId xmlns:p14="http://schemas.microsoft.com/office/powerpoint/2010/main" val="973170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AD0B8D97-7799-E547-E778-15ED1C87E1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89F410-4285-197A-15D8-8E2464A137A4}"/>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B41B5D5B-22CD-A23A-F767-9E876F1E2BE7}"/>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D53BFD14-CAD3-600D-E359-3C23BD062B3B}"/>
              </a:ext>
            </a:extLst>
          </p:cNvPr>
          <p:cNvSpPr/>
          <p:nvPr/>
        </p:nvSpPr>
        <p:spPr>
          <a:xfrm rot="313119">
            <a:off x="15441374" y="-122907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A3B8739A-5037-52E4-3246-9A0C40D14B09}"/>
              </a:ext>
            </a:extLst>
          </p:cNvPr>
          <p:cNvSpPr txBox="1"/>
          <p:nvPr/>
        </p:nvSpPr>
        <p:spPr>
          <a:xfrm>
            <a:off x="-295206" y="-262537"/>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ALGO1 :RESNET50</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D533B04F-B3D2-4125-5EFD-004EF55369A6}"/>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sp>
        <p:nvSpPr>
          <p:cNvPr id="8" name="Rectangle 4">
            <a:extLst>
              <a:ext uri="{FF2B5EF4-FFF2-40B4-BE49-F238E27FC236}">
                <a16:creationId xmlns:a16="http://schemas.microsoft.com/office/drawing/2014/main" id="{941D6F18-EE0A-86D5-C3FA-CC93FEE5A081}"/>
              </a:ext>
            </a:extLst>
          </p:cNvPr>
          <p:cNvSpPr>
            <a:spLocks noChangeArrowheads="1"/>
          </p:cNvSpPr>
          <p:nvPr/>
        </p:nvSpPr>
        <p:spPr bwMode="auto">
          <a:xfrm rot="10800000" flipV="1">
            <a:off x="7924800" y="1077509"/>
            <a:ext cx="419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Optimizer : SGD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fr-FR" sz="2400" b="1" dirty="0">
                <a:solidFill>
                  <a:schemeClr val="bg1"/>
                </a:solidFill>
                <a:latin typeface="Arial" panose="020B0604020202020204" pitchFamily="34" charset="0"/>
              </a:rPr>
              <a:t>Alpha : 0.0015</a:t>
            </a:r>
            <a:endParaRPr lang="fr-FR" altLang="fr-FR" sz="2400" b="1" dirty="0">
              <a:solidFill>
                <a:schemeClr val="bg1"/>
              </a:solidFill>
              <a:latin typeface="Arial" panose="020B0604020202020204" pitchFamily="34" charset="0"/>
            </a:endParaRPr>
          </a:p>
        </p:txBody>
      </p:sp>
      <p:pic>
        <p:nvPicPr>
          <p:cNvPr id="9" name="Image 8">
            <a:extLst>
              <a:ext uri="{FF2B5EF4-FFF2-40B4-BE49-F238E27FC236}">
                <a16:creationId xmlns:a16="http://schemas.microsoft.com/office/drawing/2014/main" id="{E815FDAF-8811-46A5-7D64-B1283C615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209" y="2849766"/>
            <a:ext cx="7070854" cy="5857938"/>
          </a:xfrm>
          <a:prstGeom prst="rect">
            <a:avLst/>
          </a:prstGeom>
        </p:spPr>
      </p:pic>
      <p:pic>
        <p:nvPicPr>
          <p:cNvPr id="12" name="Image 11">
            <a:extLst>
              <a:ext uri="{FF2B5EF4-FFF2-40B4-BE49-F238E27FC236}">
                <a16:creationId xmlns:a16="http://schemas.microsoft.com/office/drawing/2014/main" id="{1744C875-8696-313E-7C63-BB2C6E831D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68400" y="4351489"/>
            <a:ext cx="4212055" cy="1584022"/>
          </a:xfrm>
          <a:prstGeom prst="rect">
            <a:avLst/>
          </a:prstGeom>
        </p:spPr>
      </p:pic>
      <p:pic>
        <p:nvPicPr>
          <p:cNvPr id="15" name="Image 14">
            <a:extLst>
              <a:ext uri="{FF2B5EF4-FFF2-40B4-BE49-F238E27FC236}">
                <a16:creationId xmlns:a16="http://schemas.microsoft.com/office/drawing/2014/main" id="{9BDD35B1-161C-ECF1-7467-BC22E971FD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38074" y="2095438"/>
            <a:ext cx="2555452" cy="6888154"/>
          </a:xfrm>
          <a:prstGeom prst="rect">
            <a:avLst/>
          </a:prstGeom>
        </p:spPr>
      </p:pic>
    </p:spTree>
    <p:extLst>
      <p:ext uri="{BB962C8B-B14F-4D97-AF65-F5344CB8AC3E}">
        <p14:creationId xmlns:p14="http://schemas.microsoft.com/office/powerpoint/2010/main" val="78201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D300772F-FBD4-FE27-C5FA-14E58B6EBD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EA2E00-18C7-351E-09D4-C9F147416BF2}"/>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86A5D2CC-49F8-4BCA-B227-E494B182581D}"/>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49C81F0F-2E44-5C9D-A2F7-DF6B596BA2B7}"/>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8F8D7D4F-3123-6CCE-A879-120EA999EAA6}"/>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642A4DBB-5C2D-0E0E-1C9D-A58AE40D9668}"/>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Image 7">
            <a:extLst>
              <a:ext uri="{FF2B5EF4-FFF2-40B4-BE49-F238E27FC236}">
                <a16:creationId xmlns:a16="http://schemas.microsoft.com/office/drawing/2014/main" id="{93A3149F-05C0-C849-C6A3-C1DFEE198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1943100"/>
            <a:ext cx="9210329" cy="6124682"/>
          </a:xfrm>
          <a:prstGeom prst="rect">
            <a:avLst/>
          </a:prstGeom>
        </p:spPr>
      </p:pic>
    </p:spTree>
    <p:extLst>
      <p:ext uri="{BB962C8B-B14F-4D97-AF65-F5344CB8AC3E}">
        <p14:creationId xmlns:p14="http://schemas.microsoft.com/office/powerpoint/2010/main" val="3142788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86BDA231-ACC2-6B0D-B764-6EF42060FB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190331-493E-C3E4-BAB5-2006A18A8688}"/>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D2D643D0-B972-85D5-8945-CF55D7CFB105}"/>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866F7C4F-3F8E-275D-14A2-249CE6CF2B5B}"/>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172C9D31-C51F-9271-88CB-6EA14A92F3BD}"/>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33D2FB40-2513-0757-AF5E-A76289617310}"/>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Image 6">
            <a:extLst>
              <a:ext uri="{FF2B5EF4-FFF2-40B4-BE49-F238E27FC236}">
                <a16:creationId xmlns:a16="http://schemas.microsoft.com/office/drawing/2014/main" id="{B4967150-72EE-D593-1240-35346C8A10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080" y="1965269"/>
            <a:ext cx="8397611" cy="6356461"/>
          </a:xfrm>
          <a:prstGeom prst="rect">
            <a:avLst/>
          </a:prstGeom>
        </p:spPr>
      </p:pic>
    </p:spTree>
    <p:extLst>
      <p:ext uri="{BB962C8B-B14F-4D97-AF65-F5344CB8AC3E}">
        <p14:creationId xmlns:p14="http://schemas.microsoft.com/office/powerpoint/2010/main" val="2679123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236F52CF-7440-F0DF-68F3-ACADA13893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4F5AFD-7B35-E0F9-32E3-C51DC25C1F9C}"/>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09E5D0D0-81CA-A094-7F81-865311AF23AD}"/>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487DBE8B-F63E-99F5-CD51-DAD26D1BC3B7}"/>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F2FEF11E-5FD3-7A3E-616F-79ED9241518E}"/>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B39FD78A-DBA0-C957-3504-02A73D662CEF}"/>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Image 7">
            <a:extLst>
              <a:ext uri="{FF2B5EF4-FFF2-40B4-BE49-F238E27FC236}">
                <a16:creationId xmlns:a16="http://schemas.microsoft.com/office/drawing/2014/main" id="{BBFC4842-AE09-D5BF-4CFF-B50D188EB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162" y="2298795"/>
            <a:ext cx="9334859" cy="4241849"/>
          </a:xfrm>
          <a:prstGeom prst="rect">
            <a:avLst/>
          </a:prstGeom>
        </p:spPr>
      </p:pic>
    </p:spTree>
    <p:extLst>
      <p:ext uri="{BB962C8B-B14F-4D97-AF65-F5344CB8AC3E}">
        <p14:creationId xmlns:p14="http://schemas.microsoft.com/office/powerpoint/2010/main" val="1328175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FB332BC0-0AD0-5913-4C8A-20695D0B1F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A3E415-980F-05E5-860F-40BFE152983D}"/>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5CAAC00D-6F86-8D78-5B51-D556CA8F57E4}"/>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9A41C56C-1B1B-BDE1-CEE2-DF85A3440778}"/>
              </a:ext>
            </a:extLst>
          </p:cNvPr>
          <p:cNvSpPr/>
          <p:nvPr/>
        </p:nvSpPr>
        <p:spPr>
          <a:xfrm rot="313119">
            <a:off x="15170992" y="1378483"/>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3622CFBC-19C4-760A-3B99-A84A9118E0F2}"/>
              </a:ext>
            </a:extLst>
          </p:cNvPr>
          <p:cNvSpPr txBox="1"/>
          <p:nvPr/>
        </p:nvSpPr>
        <p:spPr>
          <a:xfrm>
            <a:off x="-1066800" y="56337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5EC43A83-BB49-B4C3-97E7-71DB78CE9218}"/>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Image 6">
            <a:extLst>
              <a:ext uri="{FF2B5EF4-FFF2-40B4-BE49-F238E27FC236}">
                <a16:creationId xmlns:a16="http://schemas.microsoft.com/office/drawing/2014/main" id="{C3BEB60F-3AC1-F379-5312-133FD7BFA7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8900" y="3840481"/>
            <a:ext cx="13030200" cy="3042981"/>
          </a:xfrm>
          <a:prstGeom prst="rect">
            <a:avLst/>
          </a:prstGeom>
        </p:spPr>
      </p:pic>
    </p:spTree>
    <p:extLst>
      <p:ext uri="{BB962C8B-B14F-4D97-AF65-F5344CB8AC3E}">
        <p14:creationId xmlns:p14="http://schemas.microsoft.com/office/powerpoint/2010/main" val="1277551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3641106C-0A2F-8E35-354A-444C15B5C3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CFD82D-8F42-C3B4-F129-DE02A38A96D4}"/>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3403FBD4-C01C-AB31-10F9-F3AC844048CC}"/>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AF182A92-8D68-3356-BB3F-C8F575AE43FE}"/>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3431D475-3F96-369F-062A-1BBD98218823}"/>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AA130767-C16F-3184-5CB1-81DE88FCAEE5}"/>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7" name="Image 6">
            <a:extLst>
              <a:ext uri="{FF2B5EF4-FFF2-40B4-BE49-F238E27FC236}">
                <a16:creationId xmlns:a16="http://schemas.microsoft.com/office/drawing/2014/main" id="{D556D554-851B-676D-BB87-99F4B9FD3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2705100"/>
            <a:ext cx="10945999" cy="2003449"/>
          </a:xfrm>
          <a:prstGeom prst="rect">
            <a:avLst/>
          </a:prstGeom>
        </p:spPr>
      </p:pic>
    </p:spTree>
    <p:extLst>
      <p:ext uri="{BB962C8B-B14F-4D97-AF65-F5344CB8AC3E}">
        <p14:creationId xmlns:p14="http://schemas.microsoft.com/office/powerpoint/2010/main" val="1480843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85972ED3-0D58-4630-E16F-F45A05F28D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E4BB79-0E1D-17EC-56F5-B7E4160F772F}"/>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99AB7CF3-3353-D0DF-01A1-6FCDBF9AC4CB}"/>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8CF1C622-7CA0-D1F7-06EC-12DB3F20885B}"/>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886F293C-4EF1-DF35-CB08-3ED015AC034A}"/>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C1469A62-42E4-C8E6-6FC2-16D8347F21C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Image 7">
            <a:extLst>
              <a:ext uri="{FF2B5EF4-FFF2-40B4-BE49-F238E27FC236}">
                <a16:creationId xmlns:a16="http://schemas.microsoft.com/office/drawing/2014/main" id="{2B6F8ED8-93A2-2DBE-6B2B-0047E0A38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2019300"/>
            <a:ext cx="9535375" cy="5153125"/>
          </a:xfrm>
          <a:prstGeom prst="rect">
            <a:avLst/>
          </a:prstGeom>
        </p:spPr>
      </p:pic>
    </p:spTree>
    <p:extLst>
      <p:ext uri="{BB962C8B-B14F-4D97-AF65-F5344CB8AC3E}">
        <p14:creationId xmlns:p14="http://schemas.microsoft.com/office/powerpoint/2010/main" val="24056169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sp>
      <p:sp>
        <p:nvSpPr>
          <p:cNvPr id="13" name="Freeform 13"/>
          <p:cNvSpPr/>
          <p:nvPr/>
        </p:nvSpPr>
        <p:spPr>
          <a:xfrm rot="9440951">
            <a:off x="-1404932" y="247426"/>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sp>
      <p:sp>
        <p:nvSpPr>
          <p:cNvPr id="10" name="Frame 9">
            <a:extLst>
              <a:ext uri="{FF2B5EF4-FFF2-40B4-BE49-F238E27FC236}">
                <a16:creationId xmlns:a16="http://schemas.microsoft.com/office/drawing/2014/main" id="{5B50C931-B9E5-4023-8131-27D2C4FFD97C}"/>
              </a:ext>
            </a:extLst>
          </p:cNvPr>
          <p:cNvSpPr/>
          <p:nvPr/>
        </p:nvSpPr>
        <p:spPr>
          <a:xfrm>
            <a:off x="1735065" y="3390900"/>
            <a:ext cx="15849600" cy="4924800"/>
          </a:xfrm>
          <a:prstGeom prst="frame">
            <a:avLst>
              <a:gd name="adj1" fmla="val 68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TextBox 3">
            <a:extLst>
              <a:ext uri="{FF2B5EF4-FFF2-40B4-BE49-F238E27FC236}">
                <a16:creationId xmlns:a16="http://schemas.microsoft.com/office/drawing/2014/main" id="{B76D0A61-A561-4EFF-9418-C915092BDB83}"/>
              </a:ext>
            </a:extLst>
          </p:cNvPr>
          <p:cNvSpPr txBox="1"/>
          <p:nvPr/>
        </p:nvSpPr>
        <p:spPr>
          <a:xfrm>
            <a:off x="2286000" y="3837363"/>
            <a:ext cx="15146265" cy="4031873"/>
          </a:xfrm>
          <a:prstGeom prst="rect">
            <a:avLst/>
          </a:prstGeom>
          <a:noFill/>
        </p:spPr>
        <p:txBody>
          <a:bodyPr wrap="square" rtlCol="0">
            <a:spAutoFit/>
          </a:bodyPr>
          <a:lstStyle/>
          <a:p>
            <a:r>
              <a:rPr lang="fr-FR" sz="3200" dirty="0"/>
              <a:t>Une approche alternative pour la détermination des groupes sanguins repose sur l'analyse des empreintes digitales. Cette méthode explore les caractéristiques uniques des empreintes, qui pourraient contenir des informations biologiques corrélées au groupe sanguin. L'objectif de cette tâche est de développer un modèle capable de classifier le groupe sanguin en se basant sur les motifs et les traits extraits des empreintes digitales. Cette étude se fonde sur l'idée que les empreintes digitales, déjà utilisées dans des domaines comme la biométrie, pourraient offrir une solution non invasive et rapide pour la détermination des groupes sanguins.</a:t>
            </a:r>
          </a:p>
        </p:txBody>
      </p:sp>
      <p:sp>
        <p:nvSpPr>
          <p:cNvPr id="5" name="TextBox 4">
            <a:extLst>
              <a:ext uri="{FF2B5EF4-FFF2-40B4-BE49-F238E27FC236}">
                <a16:creationId xmlns:a16="http://schemas.microsoft.com/office/drawing/2014/main" id="{4DA72BA2-F3CC-4323-B2B5-ABCCE80F3916}"/>
              </a:ext>
            </a:extLst>
          </p:cNvPr>
          <p:cNvSpPr txBox="1"/>
          <p:nvPr/>
        </p:nvSpPr>
        <p:spPr>
          <a:xfrm>
            <a:off x="1328514" y="594932"/>
            <a:ext cx="6901086" cy="830997"/>
          </a:xfrm>
          <a:prstGeom prst="rect">
            <a:avLst/>
          </a:prstGeom>
          <a:noFill/>
        </p:spPr>
        <p:txBody>
          <a:bodyPr wrap="square" rtlCol="0">
            <a:spAutoFit/>
          </a:bodyPr>
          <a:lstStyle/>
          <a:p>
            <a:r>
              <a:rPr lang="en-US" sz="4800" b="1" u="sng" dirty="0">
                <a:solidFill>
                  <a:srgbClr val="000000"/>
                </a:solidFill>
                <a:latin typeface="HK Grotesk Bold"/>
              </a:rPr>
              <a:t>Problem 2 : fingerprint</a:t>
            </a:r>
            <a:endParaRPr lang="fr-FR" sz="4800" b="1" u="sng" dirty="0">
              <a:solidFill>
                <a:srgbClr val="000000"/>
              </a:solidFill>
              <a:latin typeface="HK Grotesk Bold"/>
            </a:endParaRPr>
          </a:p>
        </p:txBody>
      </p:sp>
      <p:pic>
        <p:nvPicPr>
          <p:cNvPr id="11" name="Picture 10">
            <a:extLst>
              <a:ext uri="{FF2B5EF4-FFF2-40B4-BE49-F238E27FC236}">
                <a16:creationId xmlns:a16="http://schemas.microsoft.com/office/drawing/2014/main" id="{17985701-607F-420E-9FED-933BB28D1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7000" y="413732"/>
            <a:ext cx="3750469" cy="213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C0EC40A9-007C-45DB-B5CC-BC951B566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8479" y="409067"/>
            <a:ext cx="3750469" cy="213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672EEC18-22A8-4B4C-9510-8FC7BF0AA28D}"/>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6</a:t>
            </a:r>
            <a:endParaRPr lang="fr-FR" sz="4800" b="1" dirty="0">
              <a:solidFill>
                <a:schemeClr val="bg1"/>
              </a:solidFill>
            </a:endParaRPr>
          </a:p>
        </p:txBody>
      </p:sp>
    </p:spTree>
    <p:extLst>
      <p:ext uri="{BB962C8B-B14F-4D97-AF65-F5344CB8AC3E}">
        <p14:creationId xmlns:p14="http://schemas.microsoft.com/office/powerpoint/2010/main" val="232952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8F91DF2D-5A2E-EE37-0700-9DF88CD3DC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258BC4-8DFA-EA3F-B9F8-9A3031170755}"/>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E39BECBC-0FF0-47A3-1B35-BF8D80BC5AA7}"/>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4BBC3723-2495-2D2C-E684-A2168769A4C9}"/>
              </a:ext>
            </a:extLst>
          </p:cNvPr>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F8C3D637-3B03-DA04-F652-1511CADCC817}"/>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F143C8DC-876E-CCC0-5777-339ABDF62FAF}"/>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Image 7">
            <a:extLst>
              <a:ext uri="{FF2B5EF4-FFF2-40B4-BE49-F238E27FC236}">
                <a16:creationId xmlns:a16="http://schemas.microsoft.com/office/drawing/2014/main" id="{CDB73D77-1A16-716E-1F2A-7631C8B561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1943100"/>
            <a:ext cx="9079841" cy="5095984"/>
          </a:xfrm>
          <a:prstGeom prst="rect">
            <a:avLst/>
          </a:prstGeom>
        </p:spPr>
      </p:pic>
    </p:spTree>
    <p:extLst>
      <p:ext uri="{BB962C8B-B14F-4D97-AF65-F5344CB8AC3E}">
        <p14:creationId xmlns:p14="http://schemas.microsoft.com/office/powerpoint/2010/main" val="2557213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a:extLst>
            <a:ext uri="{FF2B5EF4-FFF2-40B4-BE49-F238E27FC236}">
              <a16:creationId xmlns:a16="http://schemas.microsoft.com/office/drawing/2014/main" id="{A5054F68-D7E2-B780-B66A-5EE8D2464F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B38966-18DA-8AF4-9658-6A9ABB551A19}"/>
              </a:ext>
            </a:extLst>
          </p:cNvPr>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6E6A320D-A943-A695-C027-8B0483232034}"/>
              </a:ext>
            </a:extLst>
          </p:cNvPr>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666EE938-257D-C390-F1EE-A9037B2E1300}"/>
              </a:ext>
            </a:extLst>
          </p:cNvPr>
          <p:cNvSpPr/>
          <p:nvPr/>
        </p:nvSpPr>
        <p:spPr>
          <a:xfrm rot="313119">
            <a:off x="14485192" y="2630476"/>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a:extLst>
              <a:ext uri="{FF2B5EF4-FFF2-40B4-BE49-F238E27FC236}">
                <a16:creationId xmlns:a16="http://schemas.microsoft.com/office/drawing/2014/main" id="{370F509B-61F5-F0F4-E229-7DEA204323A5}"/>
              </a:ext>
            </a:extLst>
          </p:cNvPr>
          <p:cNvSpPr txBox="1"/>
          <p:nvPr/>
        </p:nvSpPr>
        <p:spPr>
          <a:xfrm>
            <a:off x="76200" y="171461"/>
            <a:ext cx="12496800" cy="2171044"/>
          </a:xfrm>
          <a:prstGeom prst="rect">
            <a:avLst/>
          </a:prstGeom>
        </p:spPr>
        <p:txBody>
          <a:bodyPr wrap="square" lIns="0" tIns="0" rIns="0" bIns="0" rtlCol="0" anchor="t">
            <a:spAutoFit/>
          </a:bodyPr>
          <a:lstStyle/>
          <a:p>
            <a:pPr algn="r">
              <a:lnSpc>
                <a:spcPts val="9440"/>
              </a:lnSpc>
            </a:pPr>
            <a:r>
              <a:rPr lang="en-US" sz="4800" b="1" u="sng" dirty="0">
                <a:solidFill>
                  <a:srgbClr val="FFFFFF"/>
                </a:solidFill>
                <a:latin typeface="HK Grotesk Bold"/>
                <a:ea typeface="HK Grotesk Bold"/>
                <a:cs typeface="HK Grotesk Bold"/>
                <a:sym typeface="HK Grotesk Bold"/>
              </a:rPr>
              <a:t>ALGO 2 :VGG</a:t>
            </a:r>
          </a:p>
          <a:p>
            <a:pPr algn="r">
              <a:lnSpc>
                <a:spcPts val="9440"/>
              </a:lnSpc>
            </a:pPr>
            <a:r>
              <a:rPr lang="en-US" sz="1600" b="1" dirty="0">
                <a:solidFill>
                  <a:srgbClr val="FFFFFF"/>
                </a:solidFill>
                <a:latin typeface="HK Grotesk Bold"/>
                <a:ea typeface="HK Grotesk Bold"/>
                <a:cs typeface="HK Grotesk Bold"/>
                <a:sym typeface="HK Grotesk Bold"/>
              </a:rPr>
              <a:t>    </a:t>
            </a:r>
          </a:p>
        </p:txBody>
      </p:sp>
      <p:sp>
        <p:nvSpPr>
          <p:cNvPr id="13" name="TextBox 12">
            <a:extLst>
              <a:ext uri="{FF2B5EF4-FFF2-40B4-BE49-F238E27FC236}">
                <a16:creationId xmlns:a16="http://schemas.microsoft.com/office/drawing/2014/main" id="{1F657336-E950-B7EB-C98E-C05592BB9E4F}"/>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17</a:t>
            </a:r>
            <a:endParaRPr lang="fr-FR" sz="4800" b="1" dirty="0">
              <a:solidFill>
                <a:schemeClr val="bg1"/>
              </a:solidFill>
            </a:endParaRPr>
          </a:p>
        </p:txBody>
      </p:sp>
      <p:pic>
        <p:nvPicPr>
          <p:cNvPr id="8" name="Image 7">
            <a:extLst>
              <a:ext uri="{FF2B5EF4-FFF2-40B4-BE49-F238E27FC236}">
                <a16:creationId xmlns:a16="http://schemas.microsoft.com/office/drawing/2014/main" id="{ADAD7B17-ED80-AC27-2B32-11207F412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4710" y="3064281"/>
            <a:ext cx="6732604" cy="5258004"/>
          </a:xfrm>
          <a:prstGeom prst="rect">
            <a:avLst/>
          </a:prstGeom>
        </p:spPr>
      </p:pic>
      <p:pic>
        <p:nvPicPr>
          <p:cNvPr id="10" name="Image 9">
            <a:extLst>
              <a:ext uri="{FF2B5EF4-FFF2-40B4-BE49-F238E27FC236}">
                <a16:creationId xmlns:a16="http://schemas.microsoft.com/office/drawing/2014/main" id="{B23C5D5B-45FB-4FC7-D158-5818238DC1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321" y="2247900"/>
            <a:ext cx="3201358" cy="1049837"/>
          </a:xfrm>
          <a:prstGeom prst="rect">
            <a:avLst/>
          </a:prstGeom>
        </p:spPr>
      </p:pic>
      <p:pic>
        <p:nvPicPr>
          <p:cNvPr id="12" name="Image 11">
            <a:extLst>
              <a:ext uri="{FF2B5EF4-FFF2-40B4-BE49-F238E27FC236}">
                <a16:creationId xmlns:a16="http://schemas.microsoft.com/office/drawing/2014/main" id="{397E7AA7-0ECF-CB37-6B85-343E744A5A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3800" y="3447519"/>
            <a:ext cx="2651807" cy="6659880"/>
          </a:xfrm>
          <a:prstGeom prst="rect">
            <a:avLst/>
          </a:prstGeom>
        </p:spPr>
      </p:pic>
    </p:spTree>
    <p:extLst>
      <p:ext uri="{BB962C8B-B14F-4D97-AF65-F5344CB8AC3E}">
        <p14:creationId xmlns:p14="http://schemas.microsoft.com/office/powerpoint/2010/main" val="2152892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p:cNvSpPr txBox="1"/>
          <p:nvPr/>
        </p:nvSpPr>
        <p:spPr>
          <a:xfrm>
            <a:off x="1447800" y="6743700"/>
            <a:ext cx="12534900" cy="1211614"/>
          </a:xfrm>
          <a:prstGeom prst="rect">
            <a:avLst/>
          </a:prstGeom>
        </p:spPr>
        <p:txBody>
          <a:bodyPr wrap="square" lIns="0" tIns="0" rIns="0" bIns="0" rtlCol="0" anchor="t">
            <a:spAutoFit/>
          </a:bodyPr>
          <a:lstStyle/>
          <a:p>
            <a:pPr>
              <a:lnSpc>
                <a:spcPts val="9440"/>
              </a:lnSpc>
            </a:pPr>
            <a:r>
              <a:rPr lang="fr-FR" sz="8000" b="1" dirty="0">
                <a:solidFill>
                  <a:srgbClr val="000000"/>
                </a:solidFill>
                <a:latin typeface="HK Grotesk Bold"/>
                <a:ea typeface="HK Grotesk Bold"/>
                <a:cs typeface="HK Grotesk Bold"/>
                <a:sym typeface="HK Grotesk Bold"/>
              </a:rPr>
              <a:t>Models Comparison</a:t>
            </a:r>
            <a:endParaRPr lang="en-US" sz="8000" b="1" dirty="0">
              <a:solidFill>
                <a:srgbClr val="000000"/>
              </a:solidFill>
              <a:latin typeface="HK Grotesk Bold"/>
              <a:ea typeface="HK Grotesk Bold"/>
              <a:cs typeface="HK Grotesk Bold"/>
              <a:sym typeface="HK Grotesk Bold"/>
            </a:endParaRPr>
          </a:p>
        </p:txBody>
      </p:sp>
      <p:sp>
        <p:nvSpPr>
          <p:cNvPr id="8" name="TextBox 8">
            <a:extLst>
              <a:ext uri="{FF2B5EF4-FFF2-40B4-BE49-F238E27FC236}">
                <a16:creationId xmlns:a16="http://schemas.microsoft.com/office/drawing/2014/main" id="{0E172999-BE00-438B-A5D0-9CC3F3B38135}"/>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04</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67A3FF53-8415-4135-BFCB-A528B03F3FBF}"/>
              </a:ext>
            </a:extLst>
          </p:cNvPr>
          <p:cNvSpPr txBox="1"/>
          <p:nvPr/>
        </p:nvSpPr>
        <p:spPr>
          <a:xfrm>
            <a:off x="0" y="9563100"/>
            <a:ext cx="1790223" cy="830997"/>
          </a:xfrm>
          <a:prstGeom prst="rect">
            <a:avLst/>
          </a:prstGeom>
          <a:noFill/>
        </p:spPr>
        <p:txBody>
          <a:bodyPr wrap="square" rtlCol="0">
            <a:spAutoFit/>
          </a:bodyPr>
          <a:lstStyle/>
          <a:p>
            <a:r>
              <a:rPr lang="en-US" sz="4800" b="1" dirty="0"/>
              <a:t>16</a:t>
            </a:r>
            <a:endParaRPr lang="fr-FR" sz="4800" b="1" dirty="0"/>
          </a:p>
        </p:txBody>
      </p:sp>
    </p:spTree>
    <p:extLst>
      <p:ext uri="{BB962C8B-B14F-4D97-AF65-F5344CB8AC3E}">
        <p14:creationId xmlns:p14="http://schemas.microsoft.com/office/powerpoint/2010/main" val="219234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2362200" y="3195649"/>
            <a:ext cx="15544800" cy="2340192"/>
          </a:xfrm>
          <a:prstGeom prst="rect">
            <a:avLst/>
          </a:prstGeom>
        </p:spPr>
        <p:txBody>
          <a:bodyPr wrap="square" lIns="0" tIns="0" rIns="0" bIns="0" rtlCol="0" anchor="t">
            <a:spAutoFit/>
          </a:bodyPr>
          <a:lstStyle/>
          <a:p>
            <a:pPr algn="r">
              <a:lnSpc>
                <a:spcPts val="9440"/>
              </a:lnSpc>
            </a:pPr>
            <a:r>
              <a:rPr lang="fr-FR" sz="6000" u="sng" dirty="0">
                <a:solidFill>
                  <a:srgbClr val="FFFFFF"/>
                </a:solidFill>
                <a:latin typeface="HK Grotesk Bold"/>
                <a:ea typeface="HK Grotesk Bold"/>
                <a:cs typeface="HK Grotesk Bold"/>
                <a:sym typeface="HK Grotesk Bold"/>
              </a:rPr>
              <a:t>Approche 1 : D´</a:t>
            </a:r>
            <a:r>
              <a:rPr lang="fr-FR" sz="6000" u="sng" dirty="0" err="1">
                <a:solidFill>
                  <a:srgbClr val="FFFFFF"/>
                </a:solidFill>
                <a:latin typeface="HK Grotesk Bold"/>
                <a:ea typeface="HK Grotesk Bold"/>
                <a:cs typeface="HK Grotesk Bold"/>
                <a:sym typeface="HK Grotesk Bold"/>
              </a:rPr>
              <a:t>etection</a:t>
            </a:r>
            <a:r>
              <a:rPr lang="fr-FR" sz="6000" u="sng" dirty="0">
                <a:solidFill>
                  <a:srgbClr val="FFFFFF"/>
                </a:solidFill>
                <a:latin typeface="HK Grotesk Bold"/>
                <a:ea typeface="HK Grotesk Bold"/>
                <a:cs typeface="HK Grotesk Bold"/>
                <a:sym typeface="HK Grotesk Bold"/>
              </a:rPr>
              <a:t> des groupes sanguins `a l’aide d’</a:t>
            </a:r>
            <a:r>
              <a:rPr lang="fr-FR" sz="6000" u="sng" dirty="0" err="1">
                <a:solidFill>
                  <a:srgbClr val="FFFFFF"/>
                </a:solidFill>
                <a:latin typeface="HK Grotesk Bold"/>
                <a:ea typeface="HK Grotesk Bold"/>
                <a:cs typeface="HK Grotesk Bold"/>
                <a:sym typeface="HK Grotesk Bold"/>
              </a:rPr>
              <a:t>imagesde</a:t>
            </a:r>
            <a:r>
              <a:rPr lang="fr-FR" sz="6000" u="sng" dirty="0">
                <a:solidFill>
                  <a:srgbClr val="FFFFFF"/>
                </a:solidFill>
                <a:latin typeface="HK Grotesk Bold"/>
                <a:ea typeface="HK Grotesk Bold"/>
                <a:cs typeface="HK Grotesk Bold"/>
                <a:sym typeface="HK Grotesk Bold"/>
              </a:rPr>
              <a:t> sang</a:t>
            </a:r>
            <a:r>
              <a:rPr lang="en-US" sz="6000" u="sng" dirty="0">
                <a:solidFill>
                  <a:srgbClr val="FFFFFF"/>
                </a:solidFill>
                <a:latin typeface="HK Grotesk Bold"/>
                <a:ea typeface="HK Grotesk Bold"/>
                <a:cs typeface="HK Grotesk Bold"/>
                <a:sym typeface="HK Grotesk Bold"/>
              </a:rPr>
              <a:t>  </a:t>
            </a:r>
          </a:p>
        </p:txBody>
      </p:sp>
      <p:sp>
        <p:nvSpPr>
          <p:cNvPr id="12" name="TextBox 11">
            <a:extLst>
              <a:ext uri="{FF2B5EF4-FFF2-40B4-BE49-F238E27FC236}">
                <a16:creationId xmlns:a16="http://schemas.microsoft.com/office/drawing/2014/main" id="{AA703CCE-775E-4482-AF76-CEB6693127A6}"/>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14</a:t>
            </a:r>
            <a:endParaRPr lang="fr-FR" sz="4800" b="1" dirty="0">
              <a:solidFill>
                <a:schemeClr val="bg1"/>
              </a:solidFill>
            </a:endParaRPr>
          </a:p>
        </p:txBody>
      </p:sp>
    </p:spTree>
    <p:extLst>
      <p:ext uri="{BB962C8B-B14F-4D97-AF65-F5344CB8AC3E}">
        <p14:creationId xmlns:p14="http://schemas.microsoft.com/office/powerpoint/2010/main" val="3047371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14" name="TextBox 13">
            <a:extLst>
              <a:ext uri="{FF2B5EF4-FFF2-40B4-BE49-F238E27FC236}">
                <a16:creationId xmlns:a16="http://schemas.microsoft.com/office/drawing/2014/main" id="{DD8EA81B-2D1B-4865-BB86-E84F2039C33C}"/>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18</a:t>
            </a:r>
            <a:endParaRPr lang="fr-FR" sz="4800" b="1" dirty="0">
              <a:solidFill>
                <a:schemeClr val="bg1"/>
              </a:solidFill>
            </a:endParaRPr>
          </a:p>
        </p:txBody>
      </p:sp>
      <p:pic>
        <p:nvPicPr>
          <p:cNvPr id="8" name="Picture 7">
            <a:extLst>
              <a:ext uri="{FF2B5EF4-FFF2-40B4-BE49-F238E27FC236}">
                <a16:creationId xmlns:a16="http://schemas.microsoft.com/office/drawing/2014/main" id="{48D8471D-B827-424D-9F29-837A84A55EB8}"/>
              </a:ext>
            </a:extLst>
          </p:cNvPr>
          <p:cNvPicPr>
            <a:picLocks noChangeAspect="1"/>
          </p:cNvPicPr>
          <p:nvPr/>
        </p:nvPicPr>
        <p:blipFill>
          <a:blip r:embed="rId5"/>
          <a:stretch>
            <a:fillRect/>
          </a:stretch>
        </p:blipFill>
        <p:spPr>
          <a:xfrm>
            <a:off x="1383972" y="2901243"/>
            <a:ext cx="16520161" cy="4876800"/>
          </a:xfrm>
          <a:prstGeom prst="rect">
            <a:avLst/>
          </a:prstGeom>
        </p:spPr>
      </p:pic>
    </p:spTree>
    <p:extLst>
      <p:ext uri="{BB962C8B-B14F-4D97-AF65-F5344CB8AC3E}">
        <p14:creationId xmlns:p14="http://schemas.microsoft.com/office/powerpoint/2010/main" val="184186874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1790223" y="3415683"/>
            <a:ext cx="15925800" cy="2340192"/>
          </a:xfrm>
          <a:prstGeom prst="rect">
            <a:avLst/>
          </a:prstGeom>
        </p:spPr>
        <p:txBody>
          <a:bodyPr wrap="square" lIns="0" tIns="0" rIns="0" bIns="0" rtlCol="0" anchor="t">
            <a:spAutoFit/>
          </a:bodyPr>
          <a:lstStyle/>
          <a:p>
            <a:pPr algn="r">
              <a:lnSpc>
                <a:spcPts val="9440"/>
              </a:lnSpc>
            </a:pPr>
            <a:r>
              <a:rPr lang="fr-FR" sz="6000" u="sng" dirty="0">
                <a:solidFill>
                  <a:srgbClr val="FFFFFF"/>
                </a:solidFill>
                <a:latin typeface="HK Grotesk Bold"/>
                <a:ea typeface="HK Grotesk Bold"/>
                <a:cs typeface="HK Grotesk Bold"/>
                <a:sym typeface="HK Grotesk Bold"/>
              </a:rPr>
              <a:t>Approche 2 : Détection des groupes sanguins à l’aide des empreintes digitales</a:t>
            </a:r>
            <a:endParaRPr lang="en-US" sz="6000" u="sng" dirty="0">
              <a:solidFill>
                <a:srgbClr val="FFFFFF"/>
              </a:solidFill>
              <a:latin typeface="HK Grotesk Bold"/>
              <a:ea typeface="HK Grotesk Bold"/>
              <a:cs typeface="HK Grotesk Bold"/>
              <a:sym typeface="HK Grotesk Bold"/>
            </a:endParaRPr>
          </a:p>
        </p:txBody>
      </p:sp>
      <p:sp>
        <p:nvSpPr>
          <p:cNvPr id="12" name="TextBox 11">
            <a:extLst>
              <a:ext uri="{FF2B5EF4-FFF2-40B4-BE49-F238E27FC236}">
                <a16:creationId xmlns:a16="http://schemas.microsoft.com/office/drawing/2014/main" id="{AA703CCE-775E-4482-AF76-CEB6693127A6}"/>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14</a:t>
            </a:r>
            <a:endParaRPr lang="fr-FR" sz="4800" b="1" dirty="0">
              <a:solidFill>
                <a:schemeClr val="bg1"/>
              </a:solidFill>
            </a:endParaRPr>
          </a:p>
        </p:txBody>
      </p:sp>
    </p:spTree>
    <p:extLst>
      <p:ext uri="{BB962C8B-B14F-4D97-AF65-F5344CB8AC3E}">
        <p14:creationId xmlns:p14="http://schemas.microsoft.com/office/powerpoint/2010/main" val="1607340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218794" y="7755953"/>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sp>
      <p:sp>
        <p:nvSpPr>
          <p:cNvPr id="4" name="Freeform 4"/>
          <p:cNvSpPr/>
          <p:nvPr/>
        </p:nvSpPr>
        <p:spPr>
          <a:xfrm rot="313119">
            <a:off x="235793" y="4171937"/>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fr-FR" dirty="0"/>
          </a:p>
        </p:txBody>
      </p:sp>
      <p:sp>
        <p:nvSpPr>
          <p:cNvPr id="17" name="TextBox 16">
            <a:extLst>
              <a:ext uri="{FF2B5EF4-FFF2-40B4-BE49-F238E27FC236}">
                <a16:creationId xmlns:a16="http://schemas.microsoft.com/office/drawing/2014/main" id="{959CEE92-FEDA-4574-BE67-5C759B9A949E}"/>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19</a:t>
            </a:r>
            <a:endParaRPr lang="fr-FR" sz="4800" b="1" dirty="0">
              <a:solidFill>
                <a:schemeClr val="bg1"/>
              </a:solidFill>
            </a:endParaRPr>
          </a:p>
        </p:txBody>
      </p:sp>
      <p:pic>
        <p:nvPicPr>
          <p:cNvPr id="6" name="Picture 5">
            <a:extLst>
              <a:ext uri="{FF2B5EF4-FFF2-40B4-BE49-F238E27FC236}">
                <a16:creationId xmlns:a16="http://schemas.microsoft.com/office/drawing/2014/main" id="{6C169736-2AC7-4762-BE62-9D0D947FCCB8}"/>
              </a:ext>
            </a:extLst>
          </p:cNvPr>
          <p:cNvPicPr>
            <a:picLocks noChangeAspect="1"/>
          </p:cNvPicPr>
          <p:nvPr/>
        </p:nvPicPr>
        <p:blipFill>
          <a:blip r:embed="rId5"/>
          <a:stretch>
            <a:fillRect/>
          </a:stretch>
        </p:blipFill>
        <p:spPr>
          <a:xfrm>
            <a:off x="3733800" y="2019300"/>
            <a:ext cx="12382006" cy="5181600"/>
          </a:xfrm>
          <a:prstGeom prst="rect">
            <a:avLst/>
          </a:prstGeom>
        </p:spPr>
      </p:pic>
    </p:spTree>
    <p:extLst>
      <p:ext uri="{BB962C8B-B14F-4D97-AF65-F5344CB8AC3E}">
        <p14:creationId xmlns:p14="http://schemas.microsoft.com/office/powerpoint/2010/main" val="425758320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p:cNvSpPr txBox="1"/>
          <p:nvPr/>
        </p:nvSpPr>
        <p:spPr>
          <a:xfrm>
            <a:off x="3189115" y="6555247"/>
            <a:ext cx="12534900" cy="1211614"/>
          </a:xfrm>
          <a:prstGeom prst="rect">
            <a:avLst/>
          </a:prstGeom>
        </p:spPr>
        <p:txBody>
          <a:bodyPr wrap="square" lIns="0" tIns="0" rIns="0" bIns="0" rtlCol="0" anchor="t">
            <a:spAutoFit/>
          </a:bodyPr>
          <a:lstStyle/>
          <a:p>
            <a:pPr>
              <a:lnSpc>
                <a:spcPts val="9440"/>
              </a:lnSpc>
            </a:pPr>
            <a:r>
              <a:rPr lang="en-US" sz="8000" b="1" dirty="0">
                <a:solidFill>
                  <a:srgbClr val="000000"/>
                </a:solidFill>
                <a:latin typeface="HK Grotesk Bold"/>
                <a:ea typeface="HK Grotesk Bold"/>
                <a:cs typeface="HK Grotesk Bold"/>
                <a:sym typeface="HK Grotesk Bold"/>
              </a:rPr>
              <a:t>Conclusion</a:t>
            </a:r>
          </a:p>
        </p:txBody>
      </p:sp>
      <p:sp>
        <p:nvSpPr>
          <p:cNvPr id="8" name="TextBox 8">
            <a:extLst>
              <a:ext uri="{FF2B5EF4-FFF2-40B4-BE49-F238E27FC236}">
                <a16:creationId xmlns:a16="http://schemas.microsoft.com/office/drawing/2014/main" id="{0E172999-BE00-438B-A5D0-9CC3F3B38135}"/>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05</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67A3FF53-8415-4135-BFCB-A528B03F3FBF}"/>
              </a:ext>
            </a:extLst>
          </p:cNvPr>
          <p:cNvSpPr txBox="1"/>
          <p:nvPr/>
        </p:nvSpPr>
        <p:spPr>
          <a:xfrm>
            <a:off x="0" y="9563100"/>
            <a:ext cx="1790223" cy="830997"/>
          </a:xfrm>
          <a:prstGeom prst="rect">
            <a:avLst/>
          </a:prstGeom>
          <a:noFill/>
        </p:spPr>
        <p:txBody>
          <a:bodyPr wrap="square" rtlCol="0">
            <a:spAutoFit/>
          </a:bodyPr>
          <a:lstStyle/>
          <a:p>
            <a:r>
              <a:rPr lang="en-US" sz="4800" b="1" dirty="0"/>
              <a:t>16</a:t>
            </a:r>
            <a:endParaRPr lang="fr-FR" sz="4800" b="1" dirty="0"/>
          </a:p>
        </p:txBody>
      </p:sp>
    </p:spTree>
    <p:extLst>
      <p:ext uri="{BB962C8B-B14F-4D97-AF65-F5344CB8AC3E}">
        <p14:creationId xmlns:p14="http://schemas.microsoft.com/office/powerpoint/2010/main" val="3699559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sp>
      <p:sp>
        <p:nvSpPr>
          <p:cNvPr id="4" name="TextBox 4"/>
          <p:cNvSpPr txBox="1"/>
          <p:nvPr/>
        </p:nvSpPr>
        <p:spPr>
          <a:xfrm>
            <a:off x="2514600" y="4371583"/>
            <a:ext cx="13969507" cy="1136593"/>
          </a:xfrm>
          <a:prstGeom prst="rect">
            <a:avLst/>
          </a:prstGeom>
        </p:spPr>
        <p:txBody>
          <a:bodyPr wrap="square" lIns="0" tIns="0" rIns="0" bIns="0" rtlCol="0" anchor="t">
            <a:spAutoFit/>
          </a:bodyPr>
          <a:lstStyle/>
          <a:p>
            <a:pPr algn="ctr">
              <a:lnSpc>
                <a:spcPts val="8345"/>
              </a:lnSpc>
            </a:pPr>
            <a:r>
              <a:rPr lang="en-US" sz="8800" b="1" dirty="0">
                <a:solidFill>
                  <a:srgbClr val="FFFFFF"/>
                </a:solidFill>
                <a:latin typeface="HK Grotesk Bold"/>
                <a:ea typeface="HK Grotesk Bold"/>
                <a:cs typeface="HK Grotesk Bold"/>
                <a:sym typeface="HK Grotesk Bold"/>
              </a:rPr>
              <a:t>Merci de votre Attention</a:t>
            </a:r>
          </a:p>
        </p:txBody>
      </p:sp>
      <p:sp>
        <p:nvSpPr>
          <p:cNvPr id="5" name="Freeform 5"/>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sp>
      <p:sp>
        <p:nvSpPr>
          <p:cNvPr id="6" name="Freeform 6"/>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sp>
      <p:sp>
        <p:nvSpPr>
          <p:cNvPr id="11" name="TextBox 10">
            <a:extLst>
              <a:ext uri="{FF2B5EF4-FFF2-40B4-BE49-F238E27FC236}">
                <a16:creationId xmlns:a16="http://schemas.microsoft.com/office/drawing/2014/main" id="{7C3429B5-0CE2-41C6-A56B-A5B12B80FF63}"/>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29</a:t>
            </a:r>
            <a:endParaRPr lang="fr-FR" sz="4800" b="1" dirty="0">
              <a:solidFill>
                <a:schemeClr val="bg1"/>
              </a:solidFill>
            </a:endParaRPr>
          </a:p>
        </p:txBody>
      </p:sp>
    </p:spTree>
    <p:extLst>
      <p:ext uri="{BB962C8B-B14F-4D97-AF65-F5344CB8AC3E}">
        <p14:creationId xmlns:p14="http://schemas.microsoft.com/office/powerpoint/2010/main" val="29977852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sp>
      <p:sp>
        <p:nvSpPr>
          <p:cNvPr id="6" name="TextBox 6"/>
          <p:cNvSpPr txBox="1"/>
          <p:nvPr/>
        </p:nvSpPr>
        <p:spPr>
          <a:xfrm>
            <a:off x="1790223" y="6558325"/>
            <a:ext cx="12534900" cy="2417072"/>
          </a:xfrm>
          <a:prstGeom prst="rect">
            <a:avLst/>
          </a:prstGeom>
        </p:spPr>
        <p:txBody>
          <a:bodyPr wrap="square" lIns="0" tIns="0" rIns="0" bIns="0" rtlCol="0" anchor="t">
            <a:spAutoFit/>
          </a:bodyPr>
          <a:lstStyle/>
          <a:p>
            <a:pPr>
              <a:lnSpc>
                <a:spcPts val="9440"/>
              </a:lnSpc>
            </a:pPr>
            <a:r>
              <a:rPr lang="fr-FR" sz="8000" b="1" dirty="0">
                <a:solidFill>
                  <a:srgbClr val="000000"/>
                </a:solidFill>
                <a:latin typeface="HK Grotesk Bold"/>
                <a:ea typeface="HK Grotesk Bold"/>
                <a:cs typeface="HK Grotesk Bold"/>
                <a:sym typeface="HK Grotesk Bold"/>
              </a:rPr>
              <a:t>Datasets</a:t>
            </a:r>
            <a:r>
              <a:rPr lang="fr-FR" sz="8000" b="1" i="1" dirty="0">
                <a:solidFill>
                  <a:srgbClr val="FFFFFF"/>
                </a:solidFill>
                <a:latin typeface="HK Grotesk Bold"/>
                <a:sym typeface="HK Grotesk Bold"/>
              </a:rPr>
              <a:t> </a:t>
            </a:r>
            <a:r>
              <a:rPr lang="fr-FR" sz="8000" b="1" dirty="0">
                <a:solidFill>
                  <a:srgbClr val="000000"/>
                </a:solidFill>
                <a:latin typeface="HK Grotesk Bold"/>
                <a:ea typeface="HK Grotesk Bold"/>
                <a:cs typeface="HK Grotesk Bold"/>
                <a:sym typeface="HK Grotesk Bold"/>
              </a:rPr>
              <a:t>And  Data Augemntation</a:t>
            </a:r>
            <a:endParaRPr lang="en-US" sz="8000" b="1" dirty="0">
              <a:solidFill>
                <a:srgbClr val="000000"/>
              </a:solidFill>
              <a:latin typeface="HK Grotesk Bold"/>
              <a:ea typeface="HK Grotesk Bold"/>
              <a:cs typeface="HK Grotesk Bold"/>
              <a:sym typeface="HK Grotesk Bold"/>
            </a:endParaRPr>
          </a:p>
        </p:txBody>
      </p:sp>
      <p:sp>
        <p:nvSpPr>
          <p:cNvPr id="8" name="TextBox 8">
            <a:extLst>
              <a:ext uri="{FF2B5EF4-FFF2-40B4-BE49-F238E27FC236}">
                <a16:creationId xmlns:a16="http://schemas.microsoft.com/office/drawing/2014/main" id="{0E172999-BE00-438B-A5D0-9CC3F3B38135}"/>
              </a:ext>
            </a:extLst>
          </p:cNvPr>
          <p:cNvSpPr txBox="1"/>
          <p:nvPr/>
        </p:nvSpPr>
        <p:spPr>
          <a:xfrm>
            <a:off x="3211084" y="5345499"/>
            <a:ext cx="5029200" cy="1882310"/>
          </a:xfrm>
          <a:prstGeom prst="rect">
            <a:avLst/>
          </a:prstGeom>
        </p:spPr>
        <p:txBody>
          <a:bodyPr wrap="square" lIns="0" tIns="0" rIns="0" bIns="0" rtlCol="0" anchor="t">
            <a:spAutoFit/>
          </a:bodyPr>
          <a:lstStyle/>
          <a:p>
            <a:pPr marL="0" lvl="0" indent="0" algn="l">
              <a:lnSpc>
                <a:spcPts val="8115"/>
              </a:lnSpc>
              <a:spcBef>
                <a:spcPct val="0"/>
              </a:spcBef>
            </a:pPr>
            <a:r>
              <a:rPr lang="en-US" sz="28700" b="1" dirty="0">
                <a:latin typeface="HK Grotesk Bold"/>
                <a:ea typeface="HK Grotesk Bold"/>
                <a:cs typeface="HK Grotesk Bold"/>
                <a:sym typeface="HK Grotesk Bold"/>
              </a:rPr>
              <a:t>02</a:t>
            </a:r>
            <a:endParaRPr lang="en-US" sz="28700" b="1" i="1" dirty="0">
              <a:latin typeface="HK Grotesk Bold"/>
              <a:ea typeface="HK Grotesk Bold"/>
              <a:cs typeface="HK Grotesk Bold"/>
              <a:sym typeface="HK Grotesk Bold"/>
            </a:endParaRPr>
          </a:p>
        </p:txBody>
      </p:sp>
      <p:sp>
        <p:nvSpPr>
          <p:cNvPr id="11" name="TextBox 10">
            <a:extLst>
              <a:ext uri="{FF2B5EF4-FFF2-40B4-BE49-F238E27FC236}">
                <a16:creationId xmlns:a16="http://schemas.microsoft.com/office/drawing/2014/main" id="{1E020C49-662C-42C5-A745-9FD3976DE4DF}"/>
              </a:ext>
            </a:extLst>
          </p:cNvPr>
          <p:cNvSpPr txBox="1"/>
          <p:nvPr/>
        </p:nvSpPr>
        <p:spPr>
          <a:xfrm>
            <a:off x="0" y="9563100"/>
            <a:ext cx="1790223" cy="830997"/>
          </a:xfrm>
          <a:prstGeom prst="rect">
            <a:avLst/>
          </a:prstGeom>
          <a:noFill/>
        </p:spPr>
        <p:txBody>
          <a:bodyPr wrap="square" rtlCol="0">
            <a:spAutoFit/>
          </a:bodyPr>
          <a:lstStyle/>
          <a:p>
            <a:r>
              <a:rPr lang="en-US" sz="4800" b="1" dirty="0"/>
              <a:t>7</a:t>
            </a:r>
            <a:endParaRPr lang="fr-FR" sz="4800" b="1" dirty="0"/>
          </a:p>
        </p:txBody>
      </p:sp>
    </p:spTree>
    <p:extLst>
      <p:ext uri="{BB962C8B-B14F-4D97-AF65-F5344CB8AC3E}">
        <p14:creationId xmlns:p14="http://schemas.microsoft.com/office/powerpoint/2010/main" val="2143540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sp>
      <p:sp>
        <p:nvSpPr>
          <p:cNvPr id="6" name="TextBox 6"/>
          <p:cNvSpPr txBox="1"/>
          <p:nvPr/>
        </p:nvSpPr>
        <p:spPr>
          <a:xfrm>
            <a:off x="1126897" y="4230330"/>
            <a:ext cx="5307614" cy="2134559"/>
          </a:xfrm>
          <a:prstGeom prst="rect">
            <a:avLst/>
          </a:prstGeom>
        </p:spPr>
        <p:txBody>
          <a:bodyPr lIns="0" tIns="0" rIns="0" bIns="0" rtlCol="0" anchor="t">
            <a:spAutoFit/>
          </a:bodyPr>
          <a:lstStyle/>
          <a:p>
            <a:pPr algn="l">
              <a:lnSpc>
                <a:spcPts val="8345"/>
              </a:lnSpc>
            </a:pPr>
            <a:r>
              <a:rPr lang="en-US" sz="7072" b="1" dirty="0">
                <a:solidFill>
                  <a:srgbClr val="731F7D"/>
                </a:solidFill>
                <a:latin typeface="HK Grotesk Bold"/>
                <a:ea typeface="HK Grotesk Bold"/>
                <a:cs typeface="HK Grotesk Bold"/>
                <a:sym typeface="HK Grotesk Bold"/>
              </a:rPr>
              <a:t>Les jeux de donnees</a:t>
            </a:r>
          </a:p>
        </p:txBody>
      </p:sp>
      <p:sp>
        <p:nvSpPr>
          <p:cNvPr id="8" name="Frame 7">
            <a:extLst>
              <a:ext uri="{FF2B5EF4-FFF2-40B4-BE49-F238E27FC236}">
                <a16:creationId xmlns:a16="http://schemas.microsoft.com/office/drawing/2014/main" id="{13987D0F-86CB-4A87-80F3-F593BE3690F4}"/>
              </a:ext>
            </a:extLst>
          </p:cNvPr>
          <p:cNvSpPr/>
          <p:nvPr/>
        </p:nvSpPr>
        <p:spPr>
          <a:xfrm>
            <a:off x="658760" y="3744593"/>
            <a:ext cx="5562600" cy="3106034"/>
          </a:xfrm>
          <a:prstGeom prst="frame">
            <a:avLst>
              <a:gd name="adj1" fmla="val 585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9" name="Arrow: Bent 8">
            <a:extLst>
              <a:ext uri="{FF2B5EF4-FFF2-40B4-BE49-F238E27FC236}">
                <a16:creationId xmlns:a16="http://schemas.microsoft.com/office/drawing/2014/main" id="{8A73EEB4-45C7-49C4-B703-BD7D00CCF014}"/>
              </a:ext>
            </a:extLst>
          </p:cNvPr>
          <p:cNvSpPr/>
          <p:nvPr/>
        </p:nvSpPr>
        <p:spPr>
          <a:xfrm>
            <a:off x="6434509" y="800101"/>
            <a:ext cx="1337889" cy="3106034"/>
          </a:xfrm>
          <a:prstGeom prst="bentArrow">
            <a:avLst>
              <a:gd name="adj1" fmla="val 17283"/>
              <a:gd name="adj2" fmla="val 21142"/>
              <a:gd name="adj3" fmla="val 25000"/>
              <a:gd name="adj4" fmla="val 393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11" name="Arrow: Bent 10">
            <a:extLst>
              <a:ext uri="{FF2B5EF4-FFF2-40B4-BE49-F238E27FC236}">
                <a16:creationId xmlns:a16="http://schemas.microsoft.com/office/drawing/2014/main" id="{C74D8590-AC3E-4EE3-B9AA-67678BFD8B3B}"/>
              </a:ext>
            </a:extLst>
          </p:cNvPr>
          <p:cNvSpPr/>
          <p:nvPr/>
        </p:nvSpPr>
        <p:spPr>
          <a:xfrm rot="10800000" flipH="1">
            <a:off x="6434510" y="4635156"/>
            <a:ext cx="1337889" cy="1914067"/>
          </a:xfrm>
          <a:prstGeom prst="bentArrow">
            <a:avLst>
              <a:gd name="adj1" fmla="val 17283"/>
              <a:gd name="adj2" fmla="val 21142"/>
              <a:gd name="adj3" fmla="val 25000"/>
              <a:gd name="adj4" fmla="val 393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13" name="Rectangle: Rounded Corners 12">
            <a:extLst>
              <a:ext uri="{FF2B5EF4-FFF2-40B4-BE49-F238E27FC236}">
                <a16:creationId xmlns:a16="http://schemas.microsoft.com/office/drawing/2014/main" id="{EE607646-39EF-4A3F-A5D9-71714CB56CD3}"/>
              </a:ext>
            </a:extLst>
          </p:cNvPr>
          <p:cNvSpPr/>
          <p:nvPr/>
        </p:nvSpPr>
        <p:spPr>
          <a:xfrm>
            <a:off x="8010128" y="286432"/>
            <a:ext cx="6045472" cy="15747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Rounded Corners 13">
            <a:extLst>
              <a:ext uri="{FF2B5EF4-FFF2-40B4-BE49-F238E27FC236}">
                <a16:creationId xmlns:a16="http://schemas.microsoft.com/office/drawing/2014/main" id="{4D8804C8-5BBA-46CB-96B1-A253FB4AFCD1}"/>
              </a:ext>
            </a:extLst>
          </p:cNvPr>
          <p:cNvSpPr/>
          <p:nvPr/>
        </p:nvSpPr>
        <p:spPr>
          <a:xfrm>
            <a:off x="7951135" y="5556558"/>
            <a:ext cx="6045472" cy="15747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extBox 14">
            <a:extLst>
              <a:ext uri="{FF2B5EF4-FFF2-40B4-BE49-F238E27FC236}">
                <a16:creationId xmlns:a16="http://schemas.microsoft.com/office/drawing/2014/main" id="{3AF3D96E-FBE7-4A25-A593-A1A0045F8B2D}"/>
              </a:ext>
            </a:extLst>
          </p:cNvPr>
          <p:cNvSpPr txBox="1"/>
          <p:nvPr/>
        </p:nvSpPr>
        <p:spPr>
          <a:xfrm>
            <a:off x="8105515" y="403189"/>
            <a:ext cx="6045472" cy="923330"/>
          </a:xfrm>
          <a:prstGeom prst="rect">
            <a:avLst/>
          </a:prstGeom>
          <a:noFill/>
        </p:spPr>
        <p:txBody>
          <a:bodyPr wrap="square" rtlCol="0">
            <a:spAutoFit/>
          </a:bodyPr>
          <a:lstStyle/>
          <a:p>
            <a:r>
              <a:rPr lang="en-US" sz="5400" b="1" dirty="0"/>
              <a:t>Approche 1 : Blood</a:t>
            </a:r>
            <a:endParaRPr lang="fr-FR" sz="5400" b="1" dirty="0"/>
          </a:p>
        </p:txBody>
      </p:sp>
      <p:sp>
        <p:nvSpPr>
          <p:cNvPr id="16" name="TextBox 15">
            <a:extLst>
              <a:ext uri="{FF2B5EF4-FFF2-40B4-BE49-F238E27FC236}">
                <a16:creationId xmlns:a16="http://schemas.microsoft.com/office/drawing/2014/main" id="{A8946DDC-3010-4AC7-A957-02A5B191331A}"/>
              </a:ext>
            </a:extLst>
          </p:cNvPr>
          <p:cNvSpPr txBox="1"/>
          <p:nvPr/>
        </p:nvSpPr>
        <p:spPr>
          <a:xfrm>
            <a:off x="8071077" y="5815720"/>
            <a:ext cx="6045472" cy="769441"/>
          </a:xfrm>
          <a:prstGeom prst="rect">
            <a:avLst/>
          </a:prstGeom>
          <a:noFill/>
        </p:spPr>
        <p:txBody>
          <a:bodyPr wrap="square" rtlCol="0">
            <a:spAutoFit/>
          </a:bodyPr>
          <a:lstStyle/>
          <a:p>
            <a:r>
              <a:rPr lang="en-US" sz="4400" b="1" dirty="0"/>
              <a:t>Approche 2 : fingerprint</a:t>
            </a:r>
            <a:endParaRPr lang="fr-FR" sz="4400" b="1" dirty="0"/>
          </a:p>
        </p:txBody>
      </p:sp>
      <p:cxnSp>
        <p:nvCxnSpPr>
          <p:cNvPr id="18" name="Straight Connector 17">
            <a:extLst>
              <a:ext uri="{FF2B5EF4-FFF2-40B4-BE49-F238E27FC236}">
                <a16:creationId xmlns:a16="http://schemas.microsoft.com/office/drawing/2014/main" id="{1578B3A6-1963-42A4-B2DC-948103634278}"/>
              </a:ext>
            </a:extLst>
          </p:cNvPr>
          <p:cNvCxnSpPr/>
          <p:nvPr/>
        </p:nvCxnSpPr>
        <p:spPr>
          <a:xfrm>
            <a:off x="8153400" y="2081452"/>
            <a:ext cx="0" cy="2590800"/>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F79CD112-2E73-4537-B8C4-FDD2E46E9B82}"/>
              </a:ext>
            </a:extLst>
          </p:cNvPr>
          <p:cNvCxnSpPr>
            <a:cxnSpLocks/>
          </p:cNvCxnSpPr>
          <p:nvPr/>
        </p:nvCxnSpPr>
        <p:spPr>
          <a:xfrm>
            <a:off x="8315633" y="7198834"/>
            <a:ext cx="0" cy="1692311"/>
          </a:xfrm>
          <a:prstGeom prst="line">
            <a:avLst/>
          </a:prstGeom>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D87209AE-7C3A-4BCB-8A2F-C70876327086}"/>
              </a:ext>
            </a:extLst>
          </p:cNvPr>
          <p:cNvSpPr txBox="1"/>
          <p:nvPr/>
        </p:nvSpPr>
        <p:spPr>
          <a:xfrm>
            <a:off x="8273342" y="2081452"/>
            <a:ext cx="6661856" cy="2800767"/>
          </a:xfrm>
          <a:prstGeom prst="rect">
            <a:avLst/>
          </a:prstGeom>
          <a:noFill/>
        </p:spPr>
        <p:txBody>
          <a:bodyPr wrap="square" rtlCol="0">
            <a:spAutoFit/>
          </a:bodyPr>
          <a:lstStyle/>
          <a:p>
            <a:r>
              <a:rPr lang="fr-FR" sz="3600" dirty="0"/>
              <a:t>- Le dataset se compose de quatre versions différentes, variant par la taille et la qualité des images.</a:t>
            </a:r>
          </a:p>
          <a:p>
            <a:r>
              <a:rPr lang="fr-FR" sz="2800" b="1" u="sng" dirty="0"/>
              <a:t>Lien :</a:t>
            </a:r>
          </a:p>
          <a:p>
            <a:r>
              <a:rPr lang="fr-FR" sz="2000" b="1" u="sng" dirty="0">
                <a:solidFill>
                  <a:schemeClr val="tx2">
                    <a:lumMod val="60000"/>
                    <a:lumOff val="40000"/>
                  </a:schemeClr>
                </a:solidFill>
              </a:rPr>
              <a:t>https://universe.roboflow.com/minor-project-5th-semester/blood-group-detection-4yvdx/dataset/1</a:t>
            </a:r>
          </a:p>
        </p:txBody>
      </p:sp>
      <p:sp>
        <p:nvSpPr>
          <p:cNvPr id="24" name="TextBox 23">
            <a:extLst>
              <a:ext uri="{FF2B5EF4-FFF2-40B4-BE49-F238E27FC236}">
                <a16:creationId xmlns:a16="http://schemas.microsoft.com/office/drawing/2014/main" id="{54135E88-566D-45C5-9D24-C8DE386317EF}"/>
              </a:ext>
            </a:extLst>
          </p:cNvPr>
          <p:cNvSpPr txBox="1"/>
          <p:nvPr/>
        </p:nvSpPr>
        <p:spPr>
          <a:xfrm>
            <a:off x="8455793" y="7398545"/>
            <a:ext cx="6946440" cy="1846659"/>
          </a:xfrm>
          <a:prstGeom prst="rect">
            <a:avLst/>
          </a:prstGeom>
          <a:noFill/>
        </p:spPr>
        <p:txBody>
          <a:bodyPr wrap="square" rtlCol="0">
            <a:spAutoFit/>
          </a:bodyPr>
          <a:lstStyle/>
          <a:p>
            <a:pPr marL="571500" indent="-571500">
              <a:buFontTx/>
              <a:buChar char="-"/>
            </a:pPr>
            <a:r>
              <a:rPr lang="en-US" sz="3600" dirty="0"/>
              <a:t>Le dataset avec des images au format  </a:t>
            </a:r>
            <a:r>
              <a:rPr lang="fr-FR" sz="3600" dirty="0"/>
              <a:t>ClassFolderFormat (CFF)</a:t>
            </a:r>
          </a:p>
          <a:p>
            <a:r>
              <a:rPr lang="fr-FR" sz="2400" dirty="0"/>
              <a:t>Lien : </a:t>
            </a:r>
            <a:r>
              <a:rPr lang="fr-FR" sz="1600" b="1" u="sng" dirty="0">
                <a:solidFill>
                  <a:schemeClr val="tx2">
                    <a:lumMod val="60000"/>
                    <a:lumOff val="40000"/>
                  </a:schemeClr>
                </a:solidFill>
              </a:rPr>
              <a:t>https://www.kaggle.com/datasets/rajumavinmar/finger-print-based-blood-group-dataset</a:t>
            </a:r>
            <a:endParaRPr lang="fr-FR" sz="2000" b="1" u="sng" dirty="0">
              <a:solidFill>
                <a:schemeClr val="tx2">
                  <a:lumMod val="60000"/>
                  <a:lumOff val="40000"/>
                </a:schemeClr>
              </a:solidFill>
            </a:endParaRPr>
          </a:p>
        </p:txBody>
      </p:sp>
      <p:sp>
        <p:nvSpPr>
          <p:cNvPr id="22" name="TextBox 21">
            <a:extLst>
              <a:ext uri="{FF2B5EF4-FFF2-40B4-BE49-F238E27FC236}">
                <a16:creationId xmlns:a16="http://schemas.microsoft.com/office/drawing/2014/main" id="{72273DB2-FD57-4464-A905-9EE6FD55BF7F}"/>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11</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1+#ppt_w/2"/>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1+#ppt_w/2"/>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1+#ppt_w/2"/>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3"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0-#ppt_h/2"/>
                                          </p:val>
                                        </p:tav>
                                        <p:tav tm="100000">
                                          <p:val>
                                            <p:strVal val="#ppt_y"/>
                                          </p:val>
                                        </p:tav>
                                      </p:tavLst>
                                    </p:anim>
                                  </p:childTnLst>
                                </p:cTn>
                              </p:par>
                              <p:par>
                                <p:cTn id="53" presetID="2" presetClass="entr" presetSubtype="3"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1+#ppt_w/2"/>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1" grpId="0" animBg="1"/>
      <p:bldP spid="13" grpId="0" animBg="1"/>
      <p:bldP spid="14" grpId="0" animBg="1"/>
      <p:bldP spid="15" grpId="0"/>
      <p:bldP spid="16"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304800" y="-228722"/>
            <a:ext cx="5257800" cy="1027141"/>
          </a:xfrm>
          <a:prstGeom prst="rect">
            <a:avLst/>
          </a:prstGeom>
        </p:spPr>
        <p:txBody>
          <a:bodyPr wrap="square" lIns="0" tIns="0" rIns="0" bIns="0" rtlCol="0" anchor="t">
            <a:spAutoFit/>
          </a:bodyPr>
          <a:lstStyle/>
          <a:p>
            <a:pPr algn="l">
              <a:lnSpc>
                <a:spcPts val="9440"/>
              </a:lnSpc>
            </a:pPr>
            <a:r>
              <a:rPr lang="en-US" sz="3200" b="1" u="sng" dirty="0">
                <a:solidFill>
                  <a:srgbClr val="FFFFFF"/>
                </a:solidFill>
                <a:latin typeface="HK Grotesk Bold"/>
                <a:ea typeface="HK Grotesk Bold"/>
                <a:cs typeface="HK Grotesk Bold"/>
                <a:sym typeface="HK Grotesk Bold"/>
              </a:rPr>
              <a:t>Les 4 version du data set :</a:t>
            </a:r>
          </a:p>
        </p:txBody>
      </p:sp>
      <p:pic>
        <p:nvPicPr>
          <p:cNvPr id="8" name="Picture 7">
            <a:extLst>
              <a:ext uri="{FF2B5EF4-FFF2-40B4-BE49-F238E27FC236}">
                <a16:creationId xmlns:a16="http://schemas.microsoft.com/office/drawing/2014/main" id="{C9A33364-21A3-4F9E-9FE6-5F23FBE0C82B}"/>
              </a:ext>
            </a:extLst>
          </p:cNvPr>
          <p:cNvPicPr>
            <a:picLocks noChangeAspect="1"/>
          </p:cNvPicPr>
          <p:nvPr/>
        </p:nvPicPr>
        <p:blipFill>
          <a:blip r:embed="rId2"/>
          <a:stretch>
            <a:fillRect/>
          </a:stretch>
        </p:blipFill>
        <p:spPr>
          <a:xfrm>
            <a:off x="2819400" y="1406905"/>
            <a:ext cx="5867400" cy="3583871"/>
          </a:xfrm>
          <a:prstGeom prst="rect">
            <a:avLst/>
          </a:prstGeom>
        </p:spPr>
      </p:pic>
      <p:sp>
        <p:nvSpPr>
          <p:cNvPr id="11" name="TextBox 2">
            <a:extLst>
              <a:ext uri="{FF2B5EF4-FFF2-40B4-BE49-F238E27FC236}">
                <a16:creationId xmlns:a16="http://schemas.microsoft.com/office/drawing/2014/main" id="{B2A4E672-4150-40F3-9C43-946E6F75F614}"/>
              </a:ext>
            </a:extLst>
          </p:cNvPr>
          <p:cNvSpPr txBox="1"/>
          <p:nvPr/>
        </p:nvSpPr>
        <p:spPr>
          <a:xfrm>
            <a:off x="571500" y="2171700"/>
            <a:ext cx="1866900" cy="1027141"/>
          </a:xfrm>
          <a:prstGeom prst="rect">
            <a:avLst/>
          </a:prstGeom>
        </p:spPr>
        <p:txBody>
          <a:bodyPr wrap="square" lIns="0" tIns="0" rIns="0" bIns="0" rtlCol="0" anchor="t">
            <a:spAutoFit/>
          </a:bodyPr>
          <a:lstStyle/>
          <a:p>
            <a:pPr algn="l">
              <a:lnSpc>
                <a:spcPts val="9440"/>
              </a:lnSpc>
            </a:pPr>
            <a:r>
              <a:rPr lang="en-US" sz="2800" b="1" u="sng" dirty="0">
                <a:solidFill>
                  <a:srgbClr val="FFFFFF"/>
                </a:solidFill>
                <a:latin typeface="HK Grotesk Bold"/>
                <a:ea typeface="HK Grotesk Bold"/>
                <a:cs typeface="HK Grotesk Bold"/>
                <a:sym typeface="HK Grotesk Bold"/>
              </a:rPr>
              <a:t>Version :1</a:t>
            </a:r>
          </a:p>
        </p:txBody>
      </p:sp>
      <p:sp>
        <p:nvSpPr>
          <p:cNvPr id="12" name="TextBox 2">
            <a:extLst>
              <a:ext uri="{FF2B5EF4-FFF2-40B4-BE49-F238E27FC236}">
                <a16:creationId xmlns:a16="http://schemas.microsoft.com/office/drawing/2014/main" id="{8B24AC61-1B8C-4E0F-9E72-00BA5419532F}"/>
              </a:ext>
            </a:extLst>
          </p:cNvPr>
          <p:cNvSpPr txBox="1"/>
          <p:nvPr/>
        </p:nvSpPr>
        <p:spPr>
          <a:xfrm>
            <a:off x="9163050" y="2400300"/>
            <a:ext cx="1866900" cy="1027141"/>
          </a:xfrm>
          <a:prstGeom prst="rect">
            <a:avLst/>
          </a:prstGeom>
        </p:spPr>
        <p:txBody>
          <a:bodyPr wrap="square" lIns="0" tIns="0" rIns="0" bIns="0" rtlCol="0" anchor="t">
            <a:spAutoFit/>
          </a:bodyPr>
          <a:lstStyle/>
          <a:p>
            <a:pPr algn="l">
              <a:lnSpc>
                <a:spcPts val="9440"/>
              </a:lnSpc>
            </a:pPr>
            <a:r>
              <a:rPr lang="en-US" sz="2800" b="1" u="sng" dirty="0">
                <a:solidFill>
                  <a:srgbClr val="FFFFFF"/>
                </a:solidFill>
                <a:latin typeface="HK Grotesk Bold"/>
                <a:ea typeface="HK Grotesk Bold"/>
                <a:cs typeface="HK Grotesk Bold"/>
                <a:sym typeface="HK Grotesk Bold"/>
              </a:rPr>
              <a:t>Version :2</a:t>
            </a:r>
          </a:p>
        </p:txBody>
      </p:sp>
      <p:pic>
        <p:nvPicPr>
          <p:cNvPr id="14" name="Picture 13">
            <a:extLst>
              <a:ext uri="{FF2B5EF4-FFF2-40B4-BE49-F238E27FC236}">
                <a16:creationId xmlns:a16="http://schemas.microsoft.com/office/drawing/2014/main" id="{700F7E41-7778-4139-B596-3CBAA0AB5CAE}"/>
              </a:ext>
            </a:extLst>
          </p:cNvPr>
          <p:cNvPicPr>
            <a:picLocks noChangeAspect="1"/>
          </p:cNvPicPr>
          <p:nvPr/>
        </p:nvPicPr>
        <p:blipFill>
          <a:blip r:embed="rId3"/>
          <a:stretch>
            <a:fillRect/>
          </a:stretch>
        </p:blipFill>
        <p:spPr>
          <a:xfrm>
            <a:off x="11339514" y="1406905"/>
            <a:ext cx="6030062" cy="3583871"/>
          </a:xfrm>
          <a:prstGeom prst="rect">
            <a:avLst/>
          </a:prstGeom>
        </p:spPr>
      </p:pic>
      <p:sp>
        <p:nvSpPr>
          <p:cNvPr id="15" name="TextBox 2">
            <a:extLst>
              <a:ext uri="{FF2B5EF4-FFF2-40B4-BE49-F238E27FC236}">
                <a16:creationId xmlns:a16="http://schemas.microsoft.com/office/drawing/2014/main" id="{F66C89A8-3324-47F9-8792-404628E7BFF9}"/>
              </a:ext>
            </a:extLst>
          </p:cNvPr>
          <p:cNvSpPr txBox="1"/>
          <p:nvPr/>
        </p:nvSpPr>
        <p:spPr>
          <a:xfrm>
            <a:off x="542925" y="7069109"/>
            <a:ext cx="1866900" cy="1027141"/>
          </a:xfrm>
          <a:prstGeom prst="rect">
            <a:avLst/>
          </a:prstGeom>
        </p:spPr>
        <p:txBody>
          <a:bodyPr wrap="square" lIns="0" tIns="0" rIns="0" bIns="0" rtlCol="0" anchor="t">
            <a:spAutoFit/>
          </a:bodyPr>
          <a:lstStyle/>
          <a:p>
            <a:pPr algn="l">
              <a:lnSpc>
                <a:spcPts val="9440"/>
              </a:lnSpc>
            </a:pPr>
            <a:r>
              <a:rPr lang="en-US" sz="2800" b="1" u="sng" dirty="0">
                <a:solidFill>
                  <a:srgbClr val="FFFFFF"/>
                </a:solidFill>
                <a:latin typeface="HK Grotesk Bold"/>
                <a:ea typeface="HK Grotesk Bold"/>
                <a:cs typeface="HK Grotesk Bold"/>
                <a:sym typeface="HK Grotesk Bold"/>
              </a:rPr>
              <a:t>Version :3</a:t>
            </a:r>
          </a:p>
        </p:txBody>
      </p:sp>
      <p:sp>
        <p:nvSpPr>
          <p:cNvPr id="16" name="TextBox 2">
            <a:extLst>
              <a:ext uri="{FF2B5EF4-FFF2-40B4-BE49-F238E27FC236}">
                <a16:creationId xmlns:a16="http://schemas.microsoft.com/office/drawing/2014/main" id="{47A11B4E-28D3-40D3-A40E-1EA8C5B78A13}"/>
              </a:ext>
            </a:extLst>
          </p:cNvPr>
          <p:cNvSpPr txBox="1"/>
          <p:nvPr/>
        </p:nvSpPr>
        <p:spPr>
          <a:xfrm>
            <a:off x="9163050" y="7069109"/>
            <a:ext cx="1866900" cy="1027141"/>
          </a:xfrm>
          <a:prstGeom prst="rect">
            <a:avLst/>
          </a:prstGeom>
        </p:spPr>
        <p:txBody>
          <a:bodyPr wrap="square" lIns="0" tIns="0" rIns="0" bIns="0" rtlCol="0" anchor="t">
            <a:spAutoFit/>
          </a:bodyPr>
          <a:lstStyle/>
          <a:p>
            <a:pPr algn="l">
              <a:lnSpc>
                <a:spcPts val="9440"/>
              </a:lnSpc>
            </a:pPr>
            <a:r>
              <a:rPr lang="en-US" sz="2800" b="1" u="sng" dirty="0">
                <a:solidFill>
                  <a:srgbClr val="FFFFFF"/>
                </a:solidFill>
                <a:latin typeface="HK Grotesk Bold"/>
                <a:ea typeface="HK Grotesk Bold"/>
                <a:cs typeface="HK Grotesk Bold"/>
                <a:sym typeface="HK Grotesk Bold"/>
              </a:rPr>
              <a:t>Version :4</a:t>
            </a:r>
          </a:p>
        </p:txBody>
      </p:sp>
      <p:pic>
        <p:nvPicPr>
          <p:cNvPr id="18" name="Picture 17">
            <a:extLst>
              <a:ext uri="{FF2B5EF4-FFF2-40B4-BE49-F238E27FC236}">
                <a16:creationId xmlns:a16="http://schemas.microsoft.com/office/drawing/2014/main" id="{05A9EE5C-330F-46C3-A5D7-A6B98D2C35CC}"/>
              </a:ext>
            </a:extLst>
          </p:cNvPr>
          <p:cNvPicPr>
            <a:picLocks noChangeAspect="1"/>
          </p:cNvPicPr>
          <p:nvPr/>
        </p:nvPicPr>
        <p:blipFill>
          <a:blip r:embed="rId4"/>
          <a:stretch>
            <a:fillRect/>
          </a:stretch>
        </p:blipFill>
        <p:spPr>
          <a:xfrm>
            <a:off x="2852736" y="6289845"/>
            <a:ext cx="5834063" cy="3612810"/>
          </a:xfrm>
          <a:prstGeom prst="rect">
            <a:avLst/>
          </a:prstGeom>
        </p:spPr>
      </p:pic>
      <p:pic>
        <p:nvPicPr>
          <p:cNvPr id="20" name="Picture 19">
            <a:extLst>
              <a:ext uri="{FF2B5EF4-FFF2-40B4-BE49-F238E27FC236}">
                <a16:creationId xmlns:a16="http://schemas.microsoft.com/office/drawing/2014/main" id="{0F1A1078-31F9-4971-9D97-D2C87FA18AD7}"/>
              </a:ext>
            </a:extLst>
          </p:cNvPr>
          <p:cNvPicPr>
            <a:picLocks noChangeAspect="1"/>
          </p:cNvPicPr>
          <p:nvPr/>
        </p:nvPicPr>
        <p:blipFill>
          <a:blip r:embed="rId5"/>
          <a:stretch>
            <a:fillRect/>
          </a:stretch>
        </p:blipFill>
        <p:spPr>
          <a:xfrm>
            <a:off x="11339514" y="6285083"/>
            <a:ext cx="6030062" cy="3617572"/>
          </a:xfrm>
          <a:prstGeom prst="rect">
            <a:avLst/>
          </a:prstGeom>
        </p:spPr>
      </p:pic>
      <p:sp>
        <p:nvSpPr>
          <p:cNvPr id="17" name="TextBox 16">
            <a:extLst>
              <a:ext uri="{FF2B5EF4-FFF2-40B4-BE49-F238E27FC236}">
                <a16:creationId xmlns:a16="http://schemas.microsoft.com/office/drawing/2014/main" id="{14BA917A-3A57-47A0-9825-CD3991369FE5}"/>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13</a:t>
            </a:r>
            <a:endParaRPr lang="fr-FR" sz="48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80">
                                          <p:stCondLst>
                                            <p:cond delay="0"/>
                                          </p:stCondLst>
                                        </p:cTn>
                                        <p:tgtEl>
                                          <p:spTgt spid="8"/>
                                        </p:tgtEl>
                                      </p:cBhvr>
                                    </p:animEffect>
                                    <p:anim calcmode="lin" valueType="num">
                                      <p:cBhvr>
                                        <p:cTn id="1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7" dur="26">
                                          <p:stCondLst>
                                            <p:cond delay="650"/>
                                          </p:stCondLst>
                                        </p:cTn>
                                        <p:tgtEl>
                                          <p:spTgt spid="8"/>
                                        </p:tgtEl>
                                      </p:cBhvr>
                                      <p:to x="100000" y="60000"/>
                                    </p:animScale>
                                    <p:animScale>
                                      <p:cBhvr>
                                        <p:cTn id="18" dur="166" decel="50000">
                                          <p:stCondLst>
                                            <p:cond delay="676"/>
                                          </p:stCondLst>
                                        </p:cTn>
                                        <p:tgtEl>
                                          <p:spTgt spid="8"/>
                                        </p:tgtEl>
                                      </p:cBhvr>
                                      <p:to x="100000" y="100000"/>
                                    </p:animScale>
                                    <p:animScale>
                                      <p:cBhvr>
                                        <p:cTn id="19" dur="26">
                                          <p:stCondLst>
                                            <p:cond delay="1312"/>
                                          </p:stCondLst>
                                        </p:cTn>
                                        <p:tgtEl>
                                          <p:spTgt spid="8"/>
                                        </p:tgtEl>
                                      </p:cBhvr>
                                      <p:to x="100000" y="80000"/>
                                    </p:animScale>
                                    <p:animScale>
                                      <p:cBhvr>
                                        <p:cTn id="20" dur="166" decel="50000">
                                          <p:stCondLst>
                                            <p:cond delay="1338"/>
                                          </p:stCondLst>
                                        </p:cTn>
                                        <p:tgtEl>
                                          <p:spTgt spid="8"/>
                                        </p:tgtEl>
                                      </p:cBhvr>
                                      <p:to x="100000" y="100000"/>
                                    </p:animScale>
                                    <p:animScale>
                                      <p:cBhvr>
                                        <p:cTn id="21" dur="26">
                                          <p:stCondLst>
                                            <p:cond delay="1642"/>
                                          </p:stCondLst>
                                        </p:cTn>
                                        <p:tgtEl>
                                          <p:spTgt spid="8"/>
                                        </p:tgtEl>
                                      </p:cBhvr>
                                      <p:to x="100000" y="90000"/>
                                    </p:animScale>
                                    <p:animScale>
                                      <p:cBhvr>
                                        <p:cTn id="22" dur="166" decel="50000">
                                          <p:stCondLst>
                                            <p:cond delay="1668"/>
                                          </p:stCondLst>
                                        </p:cTn>
                                        <p:tgtEl>
                                          <p:spTgt spid="8"/>
                                        </p:tgtEl>
                                      </p:cBhvr>
                                      <p:to x="100000" y="100000"/>
                                    </p:animScale>
                                    <p:animScale>
                                      <p:cBhvr>
                                        <p:cTn id="23" dur="26">
                                          <p:stCondLst>
                                            <p:cond delay="1808"/>
                                          </p:stCondLst>
                                        </p:cTn>
                                        <p:tgtEl>
                                          <p:spTgt spid="8"/>
                                        </p:tgtEl>
                                      </p:cBhvr>
                                      <p:to x="100000" y="95000"/>
                                    </p:animScale>
                                    <p:animScale>
                                      <p:cBhvr>
                                        <p:cTn id="24" dur="166" decel="50000">
                                          <p:stCondLst>
                                            <p:cond delay="1834"/>
                                          </p:stCondLst>
                                        </p:cTn>
                                        <p:tgtEl>
                                          <p:spTgt spid="8"/>
                                        </p:tgtEl>
                                      </p:cBhvr>
                                      <p:to x="100000" y="100000"/>
                                    </p:animScale>
                                  </p:childTnLst>
                                </p:cTn>
                              </p:par>
                              <p:par>
                                <p:cTn id="25" presetID="26"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80">
                                          <p:stCondLst>
                                            <p:cond delay="0"/>
                                          </p:stCondLst>
                                        </p:cTn>
                                        <p:tgtEl>
                                          <p:spTgt spid="11"/>
                                        </p:tgtEl>
                                      </p:cBhvr>
                                    </p:animEffect>
                                    <p:anim calcmode="lin" valueType="num">
                                      <p:cBhvr>
                                        <p:cTn id="2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3" dur="26">
                                          <p:stCondLst>
                                            <p:cond delay="650"/>
                                          </p:stCondLst>
                                        </p:cTn>
                                        <p:tgtEl>
                                          <p:spTgt spid="11"/>
                                        </p:tgtEl>
                                      </p:cBhvr>
                                      <p:to x="100000" y="60000"/>
                                    </p:animScale>
                                    <p:animScale>
                                      <p:cBhvr>
                                        <p:cTn id="34" dur="166" decel="50000">
                                          <p:stCondLst>
                                            <p:cond delay="676"/>
                                          </p:stCondLst>
                                        </p:cTn>
                                        <p:tgtEl>
                                          <p:spTgt spid="11"/>
                                        </p:tgtEl>
                                      </p:cBhvr>
                                      <p:to x="100000" y="100000"/>
                                    </p:animScale>
                                    <p:animScale>
                                      <p:cBhvr>
                                        <p:cTn id="35" dur="26">
                                          <p:stCondLst>
                                            <p:cond delay="1312"/>
                                          </p:stCondLst>
                                        </p:cTn>
                                        <p:tgtEl>
                                          <p:spTgt spid="11"/>
                                        </p:tgtEl>
                                      </p:cBhvr>
                                      <p:to x="100000" y="80000"/>
                                    </p:animScale>
                                    <p:animScale>
                                      <p:cBhvr>
                                        <p:cTn id="36" dur="166" decel="50000">
                                          <p:stCondLst>
                                            <p:cond delay="1338"/>
                                          </p:stCondLst>
                                        </p:cTn>
                                        <p:tgtEl>
                                          <p:spTgt spid="11"/>
                                        </p:tgtEl>
                                      </p:cBhvr>
                                      <p:to x="100000" y="100000"/>
                                    </p:animScale>
                                    <p:animScale>
                                      <p:cBhvr>
                                        <p:cTn id="37" dur="26">
                                          <p:stCondLst>
                                            <p:cond delay="1642"/>
                                          </p:stCondLst>
                                        </p:cTn>
                                        <p:tgtEl>
                                          <p:spTgt spid="11"/>
                                        </p:tgtEl>
                                      </p:cBhvr>
                                      <p:to x="100000" y="90000"/>
                                    </p:animScale>
                                    <p:animScale>
                                      <p:cBhvr>
                                        <p:cTn id="38" dur="166" decel="50000">
                                          <p:stCondLst>
                                            <p:cond delay="1668"/>
                                          </p:stCondLst>
                                        </p:cTn>
                                        <p:tgtEl>
                                          <p:spTgt spid="11"/>
                                        </p:tgtEl>
                                      </p:cBhvr>
                                      <p:to x="100000" y="100000"/>
                                    </p:animScale>
                                    <p:animScale>
                                      <p:cBhvr>
                                        <p:cTn id="39" dur="26">
                                          <p:stCondLst>
                                            <p:cond delay="1808"/>
                                          </p:stCondLst>
                                        </p:cTn>
                                        <p:tgtEl>
                                          <p:spTgt spid="11"/>
                                        </p:tgtEl>
                                      </p:cBhvr>
                                      <p:to x="100000" y="95000"/>
                                    </p:animScale>
                                    <p:animScale>
                                      <p:cBhvr>
                                        <p:cTn id="40" dur="166" decel="50000">
                                          <p:stCondLst>
                                            <p:cond delay="1834"/>
                                          </p:stCondLst>
                                        </p:cTn>
                                        <p:tgtEl>
                                          <p:spTgt spid="11"/>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80">
                                          <p:stCondLst>
                                            <p:cond delay="0"/>
                                          </p:stCondLst>
                                        </p:cTn>
                                        <p:tgtEl>
                                          <p:spTgt spid="12"/>
                                        </p:tgtEl>
                                      </p:cBhvr>
                                    </p:animEffect>
                                    <p:anim calcmode="lin" valueType="num">
                                      <p:cBhvr>
                                        <p:cTn id="4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1" dur="26">
                                          <p:stCondLst>
                                            <p:cond delay="650"/>
                                          </p:stCondLst>
                                        </p:cTn>
                                        <p:tgtEl>
                                          <p:spTgt spid="12"/>
                                        </p:tgtEl>
                                      </p:cBhvr>
                                      <p:to x="100000" y="60000"/>
                                    </p:animScale>
                                    <p:animScale>
                                      <p:cBhvr>
                                        <p:cTn id="52" dur="166" decel="50000">
                                          <p:stCondLst>
                                            <p:cond delay="676"/>
                                          </p:stCondLst>
                                        </p:cTn>
                                        <p:tgtEl>
                                          <p:spTgt spid="12"/>
                                        </p:tgtEl>
                                      </p:cBhvr>
                                      <p:to x="100000" y="100000"/>
                                    </p:animScale>
                                    <p:animScale>
                                      <p:cBhvr>
                                        <p:cTn id="53" dur="26">
                                          <p:stCondLst>
                                            <p:cond delay="1312"/>
                                          </p:stCondLst>
                                        </p:cTn>
                                        <p:tgtEl>
                                          <p:spTgt spid="12"/>
                                        </p:tgtEl>
                                      </p:cBhvr>
                                      <p:to x="100000" y="80000"/>
                                    </p:animScale>
                                    <p:animScale>
                                      <p:cBhvr>
                                        <p:cTn id="54" dur="166" decel="50000">
                                          <p:stCondLst>
                                            <p:cond delay="1338"/>
                                          </p:stCondLst>
                                        </p:cTn>
                                        <p:tgtEl>
                                          <p:spTgt spid="12"/>
                                        </p:tgtEl>
                                      </p:cBhvr>
                                      <p:to x="100000" y="100000"/>
                                    </p:animScale>
                                    <p:animScale>
                                      <p:cBhvr>
                                        <p:cTn id="55" dur="26">
                                          <p:stCondLst>
                                            <p:cond delay="1642"/>
                                          </p:stCondLst>
                                        </p:cTn>
                                        <p:tgtEl>
                                          <p:spTgt spid="12"/>
                                        </p:tgtEl>
                                      </p:cBhvr>
                                      <p:to x="100000" y="90000"/>
                                    </p:animScale>
                                    <p:animScale>
                                      <p:cBhvr>
                                        <p:cTn id="56" dur="166" decel="50000">
                                          <p:stCondLst>
                                            <p:cond delay="1668"/>
                                          </p:stCondLst>
                                        </p:cTn>
                                        <p:tgtEl>
                                          <p:spTgt spid="12"/>
                                        </p:tgtEl>
                                      </p:cBhvr>
                                      <p:to x="100000" y="100000"/>
                                    </p:animScale>
                                    <p:animScale>
                                      <p:cBhvr>
                                        <p:cTn id="57" dur="26">
                                          <p:stCondLst>
                                            <p:cond delay="1808"/>
                                          </p:stCondLst>
                                        </p:cTn>
                                        <p:tgtEl>
                                          <p:spTgt spid="12"/>
                                        </p:tgtEl>
                                      </p:cBhvr>
                                      <p:to x="100000" y="95000"/>
                                    </p:animScale>
                                    <p:animScale>
                                      <p:cBhvr>
                                        <p:cTn id="58" dur="166" decel="50000">
                                          <p:stCondLst>
                                            <p:cond delay="1834"/>
                                          </p:stCondLst>
                                        </p:cTn>
                                        <p:tgtEl>
                                          <p:spTgt spid="12"/>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580">
                                          <p:stCondLst>
                                            <p:cond delay="0"/>
                                          </p:stCondLst>
                                        </p:cTn>
                                        <p:tgtEl>
                                          <p:spTgt spid="14"/>
                                        </p:tgtEl>
                                      </p:cBhvr>
                                    </p:animEffect>
                                    <p:anim calcmode="lin" valueType="num">
                                      <p:cBhvr>
                                        <p:cTn id="6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7" dur="26">
                                          <p:stCondLst>
                                            <p:cond delay="650"/>
                                          </p:stCondLst>
                                        </p:cTn>
                                        <p:tgtEl>
                                          <p:spTgt spid="14"/>
                                        </p:tgtEl>
                                      </p:cBhvr>
                                      <p:to x="100000" y="60000"/>
                                    </p:animScale>
                                    <p:animScale>
                                      <p:cBhvr>
                                        <p:cTn id="68" dur="166" decel="50000">
                                          <p:stCondLst>
                                            <p:cond delay="676"/>
                                          </p:stCondLst>
                                        </p:cTn>
                                        <p:tgtEl>
                                          <p:spTgt spid="14"/>
                                        </p:tgtEl>
                                      </p:cBhvr>
                                      <p:to x="100000" y="100000"/>
                                    </p:animScale>
                                    <p:animScale>
                                      <p:cBhvr>
                                        <p:cTn id="69" dur="26">
                                          <p:stCondLst>
                                            <p:cond delay="1312"/>
                                          </p:stCondLst>
                                        </p:cTn>
                                        <p:tgtEl>
                                          <p:spTgt spid="14"/>
                                        </p:tgtEl>
                                      </p:cBhvr>
                                      <p:to x="100000" y="80000"/>
                                    </p:animScale>
                                    <p:animScale>
                                      <p:cBhvr>
                                        <p:cTn id="70" dur="166" decel="50000">
                                          <p:stCondLst>
                                            <p:cond delay="1338"/>
                                          </p:stCondLst>
                                        </p:cTn>
                                        <p:tgtEl>
                                          <p:spTgt spid="14"/>
                                        </p:tgtEl>
                                      </p:cBhvr>
                                      <p:to x="100000" y="100000"/>
                                    </p:animScale>
                                    <p:animScale>
                                      <p:cBhvr>
                                        <p:cTn id="71" dur="26">
                                          <p:stCondLst>
                                            <p:cond delay="1642"/>
                                          </p:stCondLst>
                                        </p:cTn>
                                        <p:tgtEl>
                                          <p:spTgt spid="14"/>
                                        </p:tgtEl>
                                      </p:cBhvr>
                                      <p:to x="100000" y="90000"/>
                                    </p:animScale>
                                    <p:animScale>
                                      <p:cBhvr>
                                        <p:cTn id="72" dur="166" decel="50000">
                                          <p:stCondLst>
                                            <p:cond delay="1668"/>
                                          </p:stCondLst>
                                        </p:cTn>
                                        <p:tgtEl>
                                          <p:spTgt spid="14"/>
                                        </p:tgtEl>
                                      </p:cBhvr>
                                      <p:to x="100000" y="100000"/>
                                    </p:animScale>
                                    <p:animScale>
                                      <p:cBhvr>
                                        <p:cTn id="73" dur="26">
                                          <p:stCondLst>
                                            <p:cond delay="1808"/>
                                          </p:stCondLst>
                                        </p:cTn>
                                        <p:tgtEl>
                                          <p:spTgt spid="14"/>
                                        </p:tgtEl>
                                      </p:cBhvr>
                                      <p:to x="100000" y="95000"/>
                                    </p:animScale>
                                    <p:animScale>
                                      <p:cBhvr>
                                        <p:cTn id="74" dur="166" decel="50000">
                                          <p:stCondLst>
                                            <p:cond delay="1834"/>
                                          </p:stCondLst>
                                        </p:cTn>
                                        <p:tgtEl>
                                          <p:spTgt spid="14"/>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down)">
                                      <p:cBhvr>
                                        <p:cTn id="79" dur="580">
                                          <p:stCondLst>
                                            <p:cond delay="0"/>
                                          </p:stCondLst>
                                        </p:cTn>
                                        <p:tgtEl>
                                          <p:spTgt spid="18"/>
                                        </p:tgtEl>
                                      </p:cBhvr>
                                    </p:animEffect>
                                    <p:anim calcmode="lin" valueType="num">
                                      <p:cBhvr>
                                        <p:cTn id="8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85" dur="26">
                                          <p:stCondLst>
                                            <p:cond delay="650"/>
                                          </p:stCondLst>
                                        </p:cTn>
                                        <p:tgtEl>
                                          <p:spTgt spid="18"/>
                                        </p:tgtEl>
                                      </p:cBhvr>
                                      <p:to x="100000" y="60000"/>
                                    </p:animScale>
                                    <p:animScale>
                                      <p:cBhvr>
                                        <p:cTn id="86" dur="166" decel="50000">
                                          <p:stCondLst>
                                            <p:cond delay="676"/>
                                          </p:stCondLst>
                                        </p:cTn>
                                        <p:tgtEl>
                                          <p:spTgt spid="18"/>
                                        </p:tgtEl>
                                      </p:cBhvr>
                                      <p:to x="100000" y="100000"/>
                                    </p:animScale>
                                    <p:animScale>
                                      <p:cBhvr>
                                        <p:cTn id="87" dur="26">
                                          <p:stCondLst>
                                            <p:cond delay="1312"/>
                                          </p:stCondLst>
                                        </p:cTn>
                                        <p:tgtEl>
                                          <p:spTgt spid="18"/>
                                        </p:tgtEl>
                                      </p:cBhvr>
                                      <p:to x="100000" y="80000"/>
                                    </p:animScale>
                                    <p:animScale>
                                      <p:cBhvr>
                                        <p:cTn id="88" dur="166" decel="50000">
                                          <p:stCondLst>
                                            <p:cond delay="1338"/>
                                          </p:stCondLst>
                                        </p:cTn>
                                        <p:tgtEl>
                                          <p:spTgt spid="18"/>
                                        </p:tgtEl>
                                      </p:cBhvr>
                                      <p:to x="100000" y="100000"/>
                                    </p:animScale>
                                    <p:animScale>
                                      <p:cBhvr>
                                        <p:cTn id="89" dur="26">
                                          <p:stCondLst>
                                            <p:cond delay="1642"/>
                                          </p:stCondLst>
                                        </p:cTn>
                                        <p:tgtEl>
                                          <p:spTgt spid="18"/>
                                        </p:tgtEl>
                                      </p:cBhvr>
                                      <p:to x="100000" y="90000"/>
                                    </p:animScale>
                                    <p:animScale>
                                      <p:cBhvr>
                                        <p:cTn id="90" dur="166" decel="50000">
                                          <p:stCondLst>
                                            <p:cond delay="1668"/>
                                          </p:stCondLst>
                                        </p:cTn>
                                        <p:tgtEl>
                                          <p:spTgt spid="18"/>
                                        </p:tgtEl>
                                      </p:cBhvr>
                                      <p:to x="100000" y="100000"/>
                                    </p:animScale>
                                    <p:animScale>
                                      <p:cBhvr>
                                        <p:cTn id="91" dur="26">
                                          <p:stCondLst>
                                            <p:cond delay="1808"/>
                                          </p:stCondLst>
                                        </p:cTn>
                                        <p:tgtEl>
                                          <p:spTgt spid="18"/>
                                        </p:tgtEl>
                                      </p:cBhvr>
                                      <p:to x="100000" y="95000"/>
                                    </p:animScale>
                                    <p:animScale>
                                      <p:cBhvr>
                                        <p:cTn id="92" dur="166" decel="50000">
                                          <p:stCondLst>
                                            <p:cond delay="1834"/>
                                          </p:stCondLst>
                                        </p:cTn>
                                        <p:tgtEl>
                                          <p:spTgt spid="18"/>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down)">
                                      <p:cBhvr>
                                        <p:cTn id="95" dur="580">
                                          <p:stCondLst>
                                            <p:cond delay="0"/>
                                          </p:stCondLst>
                                        </p:cTn>
                                        <p:tgtEl>
                                          <p:spTgt spid="15"/>
                                        </p:tgtEl>
                                      </p:cBhvr>
                                    </p:animEffect>
                                    <p:anim calcmode="lin" valueType="num">
                                      <p:cBhvr>
                                        <p:cTn id="9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01" dur="26">
                                          <p:stCondLst>
                                            <p:cond delay="650"/>
                                          </p:stCondLst>
                                        </p:cTn>
                                        <p:tgtEl>
                                          <p:spTgt spid="15"/>
                                        </p:tgtEl>
                                      </p:cBhvr>
                                      <p:to x="100000" y="60000"/>
                                    </p:animScale>
                                    <p:animScale>
                                      <p:cBhvr>
                                        <p:cTn id="102" dur="166" decel="50000">
                                          <p:stCondLst>
                                            <p:cond delay="676"/>
                                          </p:stCondLst>
                                        </p:cTn>
                                        <p:tgtEl>
                                          <p:spTgt spid="15"/>
                                        </p:tgtEl>
                                      </p:cBhvr>
                                      <p:to x="100000" y="100000"/>
                                    </p:animScale>
                                    <p:animScale>
                                      <p:cBhvr>
                                        <p:cTn id="103" dur="26">
                                          <p:stCondLst>
                                            <p:cond delay="1312"/>
                                          </p:stCondLst>
                                        </p:cTn>
                                        <p:tgtEl>
                                          <p:spTgt spid="15"/>
                                        </p:tgtEl>
                                      </p:cBhvr>
                                      <p:to x="100000" y="80000"/>
                                    </p:animScale>
                                    <p:animScale>
                                      <p:cBhvr>
                                        <p:cTn id="104" dur="166" decel="50000">
                                          <p:stCondLst>
                                            <p:cond delay="1338"/>
                                          </p:stCondLst>
                                        </p:cTn>
                                        <p:tgtEl>
                                          <p:spTgt spid="15"/>
                                        </p:tgtEl>
                                      </p:cBhvr>
                                      <p:to x="100000" y="100000"/>
                                    </p:animScale>
                                    <p:animScale>
                                      <p:cBhvr>
                                        <p:cTn id="105" dur="26">
                                          <p:stCondLst>
                                            <p:cond delay="1642"/>
                                          </p:stCondLst>
                                        </p:cTn>
                                        <p:tgtEl>
                                          <p:spTgt spid="15"/>
                                        </p:tgtEl>
                                      </p:cBhvr>
                                      <p:to x="100000" y="90000"/>
                                    </p:animScale>
                                    <p:animScale>
                                      <p:cBhvr>
                                        <p:cTn id="106" dur="166" decel="50000">
                                          <p:stCondLst>
                                            <p:cond delay="1668"/>
                                          </p:stCondLst>
                                        </p:cTn>
                                        <p:tgtEl>
                                          <p:spTgt spid="15"/>
                                        </p:tgtEl>
                                      </p:cBhvr>
                                      <p:to x="100000" y="100000"/>
                                    </p:animScale>
                                    <p:animScale>
                                      <p:cBhvr>
                                        <p:cTn id="107" dur="26">
                                          <p:stCondLst>
                                            <p:cond delay="1808"/>
                                          </p:stCondLst>
                                        </p:cTn>
                                        <p:tgtEl>
                                          <p:spTgt spid="15"/>
                                        </p:tgtEl>
                                      </p:cBhvr>
                                      <p:to x="100000" y="95000"/>
                                    </p:animScale>
                                    <p:animScale>
                                      <p:cBhvr>
                                        <p:cTn id="108" dur="166" decel="50000">
                                          <p:stCondLst>
                                            <p:cond delay="1834"/>
                                          </p:stCondLst>
                                        </p:cTn>
                                        <p:tgtEl>
                                          <p:spTgt spid="15"/>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wipe(down)">
                                      <p:cBhvr>
                                        <p:cTn id="113" dur="580">
                                          <p:stCondLst>
                                            <p:cond delay="0"/>
                                          </p:stCondLst>
                                        </p:cTn>
                                        <p:tgtEl>
                                          <p:spTgt spid="16"/>
                                        </p:tgtEl>
                                      </p:cBhvr>
                                    </p:animEffect>
                                    <p:anim calcmode="lin" valueType="num">
                                      <p:cBhvr>
                                        <p:cTn id="11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19" dur="26">
                                          <p:stCondLst>
                                            <p:cond delay="650"/>
                                          </p:stCondLst>
                                        </p:cTn>
                                        <p:tgtEl>
                                          <p:spTgt spid="16"/>
                                        </p:tgtEl>
                                      </p:cBhvr>
                                      <p:to x="100000" y="60000"/>
                                    </p:animScale>
                                    <p:animScale>
                                      <p:cBhvr>
                                        <p:cTn id="120" dur="166" decel="50000">
                                          <p:stCondLst>
                                            <p:cond delay="676"/>
                                          </p:stCondLst>
                                        </p:cTn>
                                        <p:tgtEl>
                                          <p:spTgt spid="16"/>
                                        </p:tgtEl>
                                      </p:cBhvr>
                                      <p:to x="100000" y="100000"/>
                                    </p:animScale>
                                    <p:animScale>
                                      <p:cBhvr>
                                        <p:cTn id="121" dur="26">
                                          <p:stCondLst>
                                            <p:cond delay="1312"/>
                                          </p:stCondLst>
                                        </p:cTn>
                                        <p:tgtEl>
                                          <p:spTgt spid="16"/>
                                        </p:tgtEl>
                                      </p:cBhvr>
                                      <p:to x="100000" y="80000"/>
                                    </p:animScale>
                                    <p:animScale>
                                      <p:cBhvr>
                                        <p:cTn id="122" dur="166" decel="50000">
                                          <p:stCondLst>
                                            <p:cond delay="1338"/>
                                          </p:stCondLst>
                                        </p:cTn>
                                        <p:tgtEl>
                                          <p:spTgt spid="16"/>
                                        </p:tgtEl>
                                      </p:cBhvr>
                                      <p:to x="100000" y="100000"/>
                                    </p:animScale>
                                    <p:animScale>
                                      <p:cBhvr>
                                        <p:cTn id="123" dur="26">
                                          <p:stCondLst>
                                            <p:cond delay="1642"/>
                                          </p:stCondLst>
                                        </p:cTn>
                                        <p:tgtEl>
                                          <p:spTgt spid="16"/>
                                        </p:tgtEl>
                                      </p:cBhvr>
                                      <p:to x="100000" y="90000"/>
                                    </p:animScale>
                                    <p:animScale>
                                      <p:cBhvr>
                                        <p:cTn id="124" dur="166" decel="50000">
                                          <p:stCondLst>
                                            <p:cond delay="1668"/>
                                          </p:stCondLst>
                                        </p:cTn>
                                        <p:tgtEl>
                                          <p:spTgt spid="16"/>
                                        </p:tgtEl>
                                      </p:cBhvr>
                                      <p:to x="100000" y="100000"/>
                                    </p:animScale>
                                    <p:animScale>
                                      <p:cBhvr>
                                        <p:cTn id="125" dur="26">
                                          <p:stCondLst>
                                            <p:cond delay="1808"/>
                                          </p:stCondLst>
                                        </p:cTn>
                                        <p:tgtEl>
                                          <p:spTgt spid="16"/>
                                        </p:tgtEl>
                                      </p:cBhvr>
                                      <p:to x="100000" y="95000"/>
                                    </p:animScale>
                                    <p:animScale>
                                      <p:cBhvr>
                                        <p:cTn id="126" dur="166" decel="50000">
                                          <p:stCondLst>
                                            <p:cond delay="1834"/>
                                          </p:stCondLst>
                                        </p:cTn>
                                        <p:tgtEl>
                                          <p:spTgt spid="16"/>
                                        </p:tgtEl>
                                      </p:cBhvr>
                                      <p:to x="100000" y="100000"/>
                                    </p:animScale>
                                  </p:childTnLst>
                                </p:cTn>
                              </p:par>
                              <p:par>
                                <p:cTn id="127" presetID="26" presetClass="entr" presetSubtype="0" fill="hold" nodeType="with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wipe(down)">
                                      <p:cBhvr>
                                        <p:cTn id="129" dur="580">
                                          <p:stCondLst>
                                            <p:cond delay="0"/>
                                          </p:stCondLst>
                                        </p:cTn>
                                        <p:tgtEl>
                                          <p:spTgt spid="20"/>
                                        </p:tgtEl>
                                      </p:cBhvr>
                                    </p:animEffect>
                                    <p:anim calcmode="lin" valueType="num">
                                      <p:cBhvr>
                                        <p:cTn id="13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5" dur="26">
                                          <p:stCondLst>
                                            <p:cond delay="650"/>
                                          </p:stCondLst>
                                        </p:cTn>
                                        <p:tgtEl>
                                          <p:spTgt spid="20"/>
                                        </p:tgtEl>
                                      </p:cBhvr>
                                      <p:to x="100000" y="60000"/>
                                    </p:animScale>
                                    <p:animScale>
                                      <p:cBhvr>
                                        <p:cTn id="136" dur="166" decel="50000">
                                          <p:stCondLst>
                                            <p:cond delay="676"/>
                                          </p:stCondLst>
                                        </p:cTn>
                                        <p:tgtEl>
                                          <p:spTgt spid="20"/>
                                        </p:tgtEl>
                                      </p:cBhvr>
                                      <p:to x="100000" y="100000"/>
                                    </p:animScale>
                                    <p:animScale>
                                      <p:cBhvr>
                                        <p:cTn id="137" dur="26">
                                          <p:stCondLst>
                                            <p:cond delay="1312"/>
                                          </p:stCondLst>
                                        </p:cTn>
                                        <p:tgtEl>
                                          <p:spTgt spid="20"/>
                                        </p:tgtEl>
                                      </p:cBhvr>
                                      <p:to x="100000" y="80000"/>
                                    </p:animScale>
                                    <p:animScale>
                                      <p:cBhvr>
                                        <p:cTn id="138" dur="166" decel="50000">
                                          <p:stCondLst>
                                            <p:cond delay="1338"/>
                                          </p:stCondLst>
                                        </p:cTn>
                                        <p:tgtEl>
                                          <p:spTgt spid="20"/>
                                        </p:tgtEl>
                                      </p:cBhvr>
                                      <p:to x="100000" y="100000"/>
                                    </p:animScale>
                                    <p:animScale>
                                      <p:cBhvr>
                                        <p:cTn id="139" dur="26">
                                          <p:stCondLst>
                                            <p:cond delay="1642"/>
                                          </p:stCondLst>
                                        </p:cTn>
                                        <p:tgtEl>
                                          <p:spTgt spid="20"/>
                                        </p:tgtEl>
                                      </p:cBhvr>
                                      <p:to x="100000" y="90000"/>
                                    </p:animScale>
                                    <p:animScale>
                                      <p:cBhvr>
                                        <p:cTn id="140" dur="166" decel="50000">
                                          <p:stCondLst>
                                            <p:cond delay="1668"/>
                                          </p:stCondLst>
                                        </p:cTn>
                                        <p:tgtEl>
                                          <p:spTgt spid="20"/>
                                        </p:tgtEl>
                                      </p:cBhvr>
                                      <p:to x="100000" y="100000"/>
                                    </p:animScale>
                                    <p:animScale>
                                      <p:cBhvr>
                                        <p:cTn id="141" dur="26">
                                          <p:stCondLst>
                                            <p:cond delay="1808"/>
                                          </p:stCondLst>
                                        </p:cTn>
                                        <p:tgtEl>
                                          <p:spTgt spid="20"/>
                                        </p:tgtEl>
                                      </p:cBhvr>
                                      <p:to x="100000" y="95000"/>
                                    </p:animScale>
                                    <p:animScale>
                                      <p:cBhvr>
                                        <p:cTn id="142"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381000" y="-114300"/>
            <a:ext cx="5257800" cy="1027141"/>
          </a:xfrm>
          <a:prstGeom prst="rect">
            <a:avLst/>
          </a:prstGeom>
        </p:spPr>
        <p:txBody>
          <a:bodyPr wrap="square" lIns="0" tIns="0" rIns="0" bIns="0" rtlCol="0" anchor="t">
            <a:spAutoFit/>
          </a:bodyPr>
          <a:lstStyle/>
          <a:p>
            <a:pPr algn="l">
              <a:lnSpc>
                <a:spcPts val="9440"/>
              </a:lnSpc>
            </a:pPr>
            <a:r>
              <a:rPr lang="en-US" sz="3200" b="1" u="sng" dirty="0">
                <a:solidFill>
                  <a:srgbClr val="FFFFFF"/>
                </a:solidFill>
                <a:latin typeface="HK Grotesk Bold"/>
                <a:ea typeface="HK Grotesk Bold"/>
                <a:cs typeface="HK Grotesk Bold"/>
                <a:sym typeface="HK Grotesk Bold"/>
              </a:rPr>
              <a:t>Merged data :</a:t>
            </a:r>
          </a:p>
        </p:txBody>
      </p:sp>
      <p:sp>
        <p:nvSpPr>
          <p:cNvPr id="17" name="TextBox 16">
            <a:extLst>
              <a:ext uri="{FF2B5EF4-FFF2-40B4-BE49-F238E27FC236}">
                <a16:creationId xmlns:a16="http://schemas.microsoft.com/office/drawing/2014/main" id="{14BA917A-3A57-47A0-9825-CD3991369FE5}"/>
              </a:ext>
            </a:extLst>
          </p:cNvPr>
          <p:cNvSpPr txBox="1"/>
          <p:nvPr/>
        </p:nvSpPr>
        <p:spPr>
          <a:xfrm>
            <a:off x="0" y="9563100"/>
            <a:ext cx="1790223" cy="830997"/>
          </a:xfrm>
          <a:prstGeom prst="rect">
            <a:avLst/>
          </a:prstGeom>
          <a:noFill/>
        </p:spPr>
        <p:txBody>
          <a:bodyPr wrap="square" rtlCol="0">
            <a:spAutoFit/>
          </a:bodyPr>
          <a:lstStyle/>
          <a:p>
            <a:r>
              <a:rPr lang="en-US" sz="4800" b="1" dirty="0">
                <a:solidFill>
                  <a:schemeClr val="bg1"/>
                </a:solidFill>
              </a:rPr>
              <a:t>13</a:t>
            </a:r>
            <a:endParaRPr lang="fr-FR" sz="4800" b="1" dirty="0">
              <a:solidFill>
                <a:schemeClr val="bg1"/>
              </a:solidFill>
            </a:endParaRPr>
          </a:p>
        </p:txBody>
      </p:sp>
      <p:pic>
        <p:nvPicPr>
          <p:cNvPr id="4" name="Picture 3">
            <a:extLst>
              <a:ext uri="{FF2B5EF4-FFF2-40B4-BE49-F238E27FC236}">
                <a16:creationId xmlns:a16="http://schemas.microsoft.com/office/drawing/2014/main" id="{2ED775D0-7EB6-435D-B7FC-0A8AAF0D7A24}"/>
              </a:ext>
            </a:extLst>
          </p:cNvPr>
          <p:cNvPicPr>
            <a:picLocks noChangeAspect="1"/>
          </p:cNvPicPr>
          <p:nvPr/>
        </p:nvPicPr>
        <p:blipFill>
          <a:blip r:embed="rId2"/>
          <a:stretch>
            <a:fillRect/>
          </a:stretch>
        </p:blipFill>
        <p:spPr>
          <a:xfrm>
            <a:off x="3352800" y="2247900"/>
            <a:ext cx="10643701" cy="6972752"/>
          </a:xfrm>
          <a:prstGeom prst="rect">
            <a:avLst/>
          </a:prstGeom>
        </p:spPr>
      </p:pic>
    </p:spTree>
    <p:extLst>
      <p:ext uri="{BB962C8B-B14F-4D97-AF65-F5344CB8AC3E}">
        <p14:creationId xmlns:p14="http://schemas.microsoft.com/office/powerpoint/2010/main" val="2940330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4814</TotalTime>
  <Words>830</Words>
  <Application>Microsoft Office PowerPoint</Application>
  <PresentationFormat>Custom</PresentationFormat>
  <Paragraphs>215</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HK Grotesk Bold</vt:lpstr>
      <vt:lpstr>Arial</vt:lpstr>
      <vt:lpstr>Calibri</vt:lpstr>
      <vt:lpstr>Halant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Black Simple Technology Keynote Presentation</dc:title>
  <dc:creator>lenovo</dc:creator>
  <cp:lastModifiedBy>mohammedamhal349@gmail.com</cp:lastModifiedBy>
  <cp:revision>82</cp:revision>
  <dcterms:created xsi:type="dcterms:W3CDTF">2006-08-16T00:00:00Z</dcterms:created>
  <dcterms:modified xsi:type="dcterms:W3CDTF">2025-01-10T18:22:59Z</dcterms:modified>
  <dc:identifier>DAGXIxo5hYw</dc:identifier>
</cp:coreProperties>
</file>